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91"/>
  </p:notesMasterIdLst>
  <p:sldIdLst>
    <p:sldId id="256" r:id="rId2"/>
    <p:sldId id="257" r:id="rId3"/>
    <p:sldId id="258" r:id="rId4"/>
    <p:sldId id="259" r:id="rId5"/>
    <p:sldId id="261" r:id="rId6"/>
    <p:sldId id="262" r:id="rId7"/>
    <p:sldId id="263" r:id="rId8"/>
    <p:sldId id="264" r:id="rId9"/>
    <p:sldId id="260" r:id="rId10"/>
    <p:sldId id="265" r:id="rId11"/>
    <p:sldId id="266" r:id="rId12"/>
    <p:sldId id="267" r:id="rId13"/>
    <p:sldId id="270" r:id="rId14"/>
    <p:sldId id="271" r:id="rId15"/>
    <p:sldId id="272" r:id="rId16"/>
    <p:sldId id="273" r:id="rId17"/>
    <p:sldId id="274" r:id="rId18"/>
    <p:sldId id="268" r:id="rId19"/>
    <p:sldId id="269"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30" r:id="rId74"/>
    <p:sldId id="329"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5" r:id="rId89"/>
    <p:sldId id="344" r:id="rId9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96416" autoAdjust="0"/>
  </p:normalViewPr>
  <p:slideViewPr>
    <p:cSldViewPr>
      <p:cViewPr varScale="1">
        <p:scale>
          <a:sx n="70" d="100"/>
          <a:sy n="70" d="100"/>
        </p:scale>
        <p:origin x="5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5DDAC-671E-4A5C-B334-3ADFBF186DD1}" type="datetimeFigureOut">
              <a:rPr lang="ru-RU" smtClean="0"/>
              <a:pPr/>
              <a:t>23.04.2018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8217B-77A9-4B53-8B2D-BD6D81867A93}" type="slidenum">
              <a:rPr lang="ru-RU" smtClean="0"/>
              <a:pPr/>
              <a:t>‹#›</a:t>
            </a:fld>
            <a:endParaRPr lang="ru-RU"/>
          </a:p>
        </p:txBody>
      </p:sp>
    </p:spTree>
    <p:extLst>
      <p:ext uri="{BB962C8B-B14F-4D97-AF65-F5344CB8AC3E}">
        <p14:creationId xmlns:p14="http://schemas.microsoft.com/office/powerpoint/2010/main" val="12911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998217B-77A9-4B53-8B2D-BD6D81867A93}" type="slidenum">
              <a:rPr lang="ru-RU" smtClean="0"/>
              <a:pPr/>
              <a:t>4</a:t>
            </a:fld>
            <a:endParaRPr lang="ru-RU"/>
          </a:p>
        </p:txBody>
      </p:sp>
    </p:spTree>
    <p:extLst>
      <p:ext uri="{BB962C8B-B14F-4D97-AF65-F5344CB8AC3E}">
        <p14:creationId xmlns:p14="http://schemas.microsoft.com/office/powerpoint/2010/main" val="35277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5B106E36-FD25-4E2D-B0AA-010F637433A0}" type="datetimeFigureOut">
              <a:rPr lang="ru-RU" smtClean="0"/>
              <a:pPr/>
              <a:t>23.04.2018</a:t>
            </a:fld>
            <a:endParaRPr lang="ru-RU"/>
          </a:p>
        </p:txBody>
      </p:sp>
      <p:sp>
        <p:nvSpPr>
          <p:cNvPr id="5" name="Footer Placeholder 4"/>
          <p:cNvSpPr>
            <a:spLocks noGrp="1"/>
          </p:cNvSpPr>
          <p:nvPr>
            <p:ph type="ftr" sz="quarter" idx="11"/>
          </p:nvPr>
        </p:nvSpPr>
        <p:spPr>
          <a:xfrm>
            <a:off x="3623733" y="6117336"/>
            <a:ext cx="3609438" cy="365125"/>
          </a:xfrm>
        </p:spPr>
        <p:txBody>
          <a:bodyPr/>
          <a:lstStyle/>
          <a:p>
            <a:endParaRPr lang="ru-RU"/>
          </a:p>
        </p:txBody>
      </p:sp>
      <p:sp>
        <p:nvSpPr>
          <p:cNvPr id="6" name="Slide Number Placeholder 5"/>
          <p:cNvSpPr>
            <a:spLocks noGrp="1"/>
          </p:cNvSpPr>
          <p:nvPr>
            <p:ph type="sldNum" sz="quarter" idx="12"/>
          </p:nvPr>
        </p:nvSpPr>
        <p:spPr>
          <a:xfrm>
            <a:off x="8275320" y="6117336"/>
            <a:ext cx="411480" cy="365125"/>
          </a:xfrm>
        </p:spPr>
        <p:txBody>
          <a:bodyPr/>
          <a:lstStyle/>
          <a:p>
            <a:fld id="{725C68B6-61C2-468F-89AB-4B9F7531AA68}" type="slidenum">
              <a:rPr lang="ru-RU" smtClean="0"/>
              <a:pPr/>
              <a:t>‹#›</a:t>
            </a:fld>
            <a:endParaRPr lang="ru-RU"/>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55378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4707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8786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8309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05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0232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466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89222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2396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5B106E36-FD25-4E2D-B0AA-010F637433A0}" type="datetimeFigureOut">
              <a:rPr lang="ru-RU" smtClean="0"/>
              <a:pPr/>
              <a:t>23.04.2018</a:t>
            </a:fld>
            <a:endParaRPr lang="ru-RU"/>
          </a:p>
        </p:txBody>
      </p:sp>
      <p:sp>
        <p:nvSpPr>
          <p:cNvPr id="5" name="Footer Placeholder 4"/>
          <p:cNvSpPr>
            <a:spLocks noGrp="1"/>
          </p:cNvSpPr>
          <p:nvPr>
            <p:ph type="ftr" sz="quarter" idx="11"/>
          </p:nvPr>
        </p:nvSpPr>
        <p:spPr>
          <a:xfrm>
            <a:off x="1972647" y="6108173"/>
            <a:ext cx="5314517" cy="365125"/>
          </a:xfrm>
        </p:spPr>
        <p:txBody>
          <a:bodyPr/>
          <a:lstStyle/>
          <a:p>
            <a:endParaRPr lang="ru-RU"/>
          </a:p>
        </p:txBody>
      </p:sp>
      <p:sp>
        <p:nvSpPr>
          <p:cNvPr id="6" name="Slide Number Placeholder 5"/>
          <p:cNvSpPr>
            <a:spLocks noGrp="1"/>
          </p:cNvSpPr>
          <p:nvPr>
            <p:ph type="sldNum" sz="quarter" idx="12"/>
          </p:nvPr>
        </p:nvSpPr>
        <p:spPr>
          <a:xfrm>
            <a:off x="8258967" y="6108173"/>
            <a:ext cx="427833"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5283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73317" y="6116070"/>
            <a:ext cx="413483"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2826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8729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1464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9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1207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8562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4334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106E36-FD25-4E2D-B0AA-010F637433A0}" type="datetimeFigureOut">
              <a:rPr lang="ru-RU" smtClean="0"/>
              <a:pPr/>
              <a:t>23.04.2018</a:t>
            </a:fld>
            <a:endParaRPr lang="ru-R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94487262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21.xml"/><Relationship Id="rId5" Type="http://schemas.openxmlformats.org/officeDocument/2006/relationships/slide" Target="slide15.xml"/><Relationship Id="rId10" Type="http://schemas.openxmlformats.org/officeDocument/2006/relationships/slide" Target="slide20.xml"/><Relationship Id="rId4" Type="http://schemas.openxmlformats.org/officeDocument/2006/relationships/slide" Target="slide14.xml"/><Relationship Id="rId9" Type="http://schemas.openxmlformats.org/officeDocument/2006/relationships/slide" Target="slide19.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slide" Target="slide11.xml"/></Relationships>
</file>

<file path=ppt/slides/_rels/slide2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3.xml"/><Relationship Id="rId7" Type="http://schemas.openxmlformats.org/officeDocument/2006/relationships/slide" Target="slide27.xml"/><Relationship Id="rId12" Type="http://schemas.openxmlformats.org/officeDocument/2006/relationships/slide" Target="slide32.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5.xml"/><Relationship Id="rId10" Type="http://schemas.openxmlformats.org/officeDocument/2006/relationships/slide" Target="slide30.xml"/><Relationship Id="rId4" Type="http://schemas.openxmlformats.org/officeDocument/2006/relationships/slide" Target="slide24.xml"/><Relationship Id="rId9" Type="http://schemas.openxmlformats.org/officeDocument/2006/relationships/slide" Target="slide29.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slide" Target="slide43.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40.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50.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6.xm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2.xml"/><Relationship Id="rId7" Type="http://schemas.openxmlformats.org/officeDocument/2006/relationships/slide" Target="slide56.xml"/><Relationship Id="rId2"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54.xml"/><Relationship Id="rId4" Type="http://schemas.openxmlformats.org/officeDocument/2006/relationships/slide" Target="slide53.xml"/></Relationships>
</file>

<file path=ppt/slides/_rels/slide5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slide" Target="slide59.xml"/></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63.xml"/><Relationship Id="rId7" Type="http://schemas.openxmlformats.org/officeDocument/2006/relationships/slide" Target="slide67.xml"/><Relationship Id="rId2" Type="http://schemas.openxmlformats.org/officeDocument/2006/relationships/slide" Target="slide62.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5.xml"/><Relationship Id="rId4" Type="http://schemas.openxmlformats.org/officeDocument/2006/relationships/slide" Target="slide64.xml"/></Relationships>
</file>

<file path=ppt/slides/_rels/slide6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70.xml"/><Relationship Id="rId7" Type="http://schemas.openxmlformats.org/officeDocument/2006/relationships/slide" Target="slide74.xml"/><Relationship Id="rId2" Type="http://schemas.openxmlformats.org/officeDocument/2006/relationships/slide" Target="slide69.xml"/><Relationship Id="rId1" Type="http://schemas.openxmlformats.org/officeDocument/2006/relationships/slideLayout" Target="../slideLayouts/slideLayout2.xml"/><Relationship Id="rId6" Type="http://schemas.openxmlformats.org/officeDocument/2006/relationships/slide" Target="slide73.xml"/><Relationship Id="rId5" Type="http://schemas.openxmlformats.org/officeDocument/2006/relationships/slide" Target="slide72.xml"/><Relationship Id="rId4" Type="http://schemas.openxmlformats.org/officeDocument/2006/relationships/slide" Target="slide71.xml"/></Relationships>
</file>

<file path=ppt/slides/_rels/slide6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slide" Target="slide77.xml"/><Relationship Id="rId7" Type="http://schemas.openxmlformats.org/officeDocument/2006/relationships/slide" Target="slide81.xml"/><Relationship Id="rId2"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80.xml"/><Relationship Id="rId5" Type="http://schemas.openxmlformats.org/officeDocument/2006/relationships/slide" Target="slide79.xml"/><Relationship Id="rId4" Type="http://schemas.openxmlformats.org/officeDocument/2006/relationships/slide" Target="slide78.xml"/></Relationships>
</file>

<file path=ppt/slides/_rels/slide76.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84.xml"/><Relationship Id="rId7" Type="http://schemas.openxmlformats.org/officeDocument/2006/relationships/slide" Target="slide89.xml"/><Relationship Id="rId2"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7.xml"/><Relationship Id="rId5" Type="http://schemas.openxmlformats.org/officeDocument/2006/relationships/slide" Target="slide86.xml"/><Relationship Id="rId4" Type="http://schemas.openxmlformats.org/officeDocument/2006/relationships/slide" Target="slide85.xml"/></Relationships>
</file>

<file path=ppt/slides/_rels/slide83.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8784975" cy="6408711"/>
          </a:xfrm>
        </p:spPr>
        <p:txBody>
          <a:bodyPr>
            <a:noAutofit/>
          </a:bodyPr>
          <a:lstStyle/>
          <a:p>
            <a:pPr marL="457200" algn="ctr">
              <a:lnSpc>
                <a:spcPct val="115000"/>
              </a:lnSpc>
              <a:spcAft>
                <a:spcPts val="0"/>
              </a:spcAft>
            </a:pPr>
            <a:r>
              <a:rPr lang="ru-RU" sz="1800" b="1" dirty="0">
                <a:latin typeface="Calibri" panose="020F0502020204030204" pitchFamily="34" charset="0"/>
                <a:ea typeface="Calibri" panose="020F0502020204030204" pitchFamily="34" charset="0"/>
                <a:cs typeface="Times New Roman" panose="02020603050405020304" pitchFamily="18" charset="0"/>
              </a:rPr>
              <a:t> </a:t>
            </a:r>
            <a:r>
              <a:rPr lang="ru-RU" sz="1800" dirty="0">
                <a:latin typeface="Calibri" panose="020F0502020204030204" pitchFamily="34" charset="0"/>
                <a:ea typeface="Calibri" panose="020F0502020204030204" pitchFamily="34" charset="0"/>
                <a:cs typeface="Times New Roman" panose="02020603050405020304" pitchFamily="18" charset="0"/>
              </a:rPr>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3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Календарь знаменательных </a:t>
            </a:r>
            <a:r>
              <a:rPr lang="ru-RU" sz="3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дат на 2018 год»</a:t>
            </a:r>
            <a:r>
              <a:rPr lang="ru-RU" sz="3600" dirty="0">
                <a:latin typeface="Calibri" panose="020F0502020204030204" pitchFamily="34" charset="0"/>
                <a:ea typeface="Calibri" panose="020F0502020204030204" pitchFamily="34" charset="0"/>
                <a:cs typeface="Times New Roman" panose="02020603050405020304" pitchFamily="18" charset="0"/>
              </a:rPr>
              <a:t> </a:t>
            </a:r>
            <a:r>
              <a:rPr lang="ru-RU" sz="3600" dirty="0" smtClean="0">
                <a:latin typeface="Calibri" panose="020F0502020204030204" pitchFamily="34" charset="0"/>
                <a:ea typeface="Calibri" panose="020F0502020204030204" pitchFamily="34" charset="0"/>
                <a:cs typeface="Times New Roman" panose="02020603050405020304" pitchFamily="18" charset="0"/>
              </a:rPr>
              <a:t/>
            </a:r>
            <a:br>
              <a:rPr lang="ru-RU" sz="3600" dirty="0" smtClean="0">
                <a:latin typeface="Calibri" panose="020F0502020204030204" pitchFamily="34" charset="0"/>
                <a:ea typeface="Calibri" panose="020F0502020204030204" pitchFamily="34" charset="0"/>
                <a:cs typeface="Times New Roman" panose="02020603050405020304" pitchFamily="18" charset="0"/>
              </a:rPr>
            </a:br>
            <a:r>
              <a:rPr lang="ru-RU" sz="3600" dirty="0" smtClean="0">
                <a:latin typeface="Calibri" panose="020F0502020204030204" pitchFamily="34" charset="0"/>
                <a:ea typeface="Calibri" panose="020F0502020204030204" pitchFamily="34" charset="0"/>
                <a:cs typeface="Times New Roman" panose="02020603050405020304" pitchFamily="18" charset="0"/>
              </a:rPr>
              <a:t/>
            </a:r>
            <a:br>
              <a:rPr lang="ru-RU" sz="3600" dirty="0" smtClean="0">
                <a:latin typeface="Calibri" panose="020F0502020204030204" pitchFamily="34" charset="0"/>
                <a:ea typeface="Calibri" panose="020F0502020204030204" pitchFamily="34" charset="0"/>
                <a:cs typeface="Times New Roman" panose="02020603050405020304" pitchFamily="18" charset="0"/>
              </a:rPr>
            </a:br>
            <a:r>
              <a:rPr lang="ru-RU" sz="3600" dirty="0">
                <a:latin typeface="Calibri" panose="020F0502020204030204" pitchFamily="34" charset="0"/>
                <a:ea typeface="Calibri" panose="020F0502020204030204" pitchFamily="34" charset="0"/>
                <a:cs typeface="Times New Roman" panose="02020603050405020304" pitchFamily="18" charset="0"/>
              </a:rPr>
              <a:t/>
            </a:r>
            <a:br>
              <a:rPr lang="ru-RU" sz="3600" dirty="0">
                <a:latin typeface="Calibri" panose="020F0502020204030204" pitchFamily="34" charset="0"/>
                <a:ea typeface="Calibri" panose="020F0502020204030204" pitchFamily="34" charset="0"/>
                <a:cs typeface="Times New Roman" panose="02020603050405020304" pitchFamily="18" charset="0"/>
              </a:rPr>
            </a:br>
            <a:r>
              <a:rPr lang="ru-RU" sz="1800" dirty="0" smtClean="0">
                <a:latin typeface="Calibri" panose="020F0502020204030204" pitchFamily="34" charset="0"/>
                <a:ea typeface="Calibri" panose="020F0502020204030204" pitchFamily="34" charset="0"/>
                <a:cs typeface="Times New Roman" panose="02020603050405020304" pitchFamily="18" charset="0"/>
              </a:rPr>
              <a:t/>
            </a:r>
            <a:br>
              <a:rPr lang="ru-RU" sz="1800" dirty="0" smtClean="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2000" dirty="0">
                <a:latin typeface="Times New Roman" panose="02020603050405020304" pitchFamily="18" charset="0"/>
                <a:ea typeface="Calibri" panose="020F0502020204030204" pitchFamily="34" charset="0"/>
                <a:cs typeface="Times New Roman" panose="02020603050405020304" pitchFamily="18" charset="0"/>
              </a:rPr>
              <a:t>Автор: кадет 7 класса</a:t>
            </a:r>
            <a:r>
              <a:rPr lang="ru-RU" sz="2000" dirty="0">
                <a:latin typeface="Calibri" panose="020F0502020204030204" pitchFamily="34" charset="0"/>
                <a:ea typeface="Calibri" panose="020F0502020204030204" pitchFamily="34" charset="0"/>
                <a:cs typeface="Times New Roman" panose="02020603050405020304" pitchFamily="18" charset="0"/>
              </a:rPr>
              <a:t/>
            </a:r>
            <a:br>
              <a:rPr lang="ru-RU" sz="2000" dirty="0">
                <a:latin typeface="Calibri" panose="020F0502020204030204" pitchFamily="34" charset="0"/>
                <a:ea typeface="Calibri" panose="020F0502020204030204" pitchFamily="34" charset="0"/>
                <a:cs typeface="Times New Roman" panose="02020603050405020304" pitchFamily="18" charset="0"/>
              </a:rPr>
            </a:br>
            <a:r>
              <a:rPr lang="ru-RU" sz="2000" dirty="0">
                <a:latin typeface="Times New Roman" panose="02020603050405020304" pitchFamily="18" charset="0"/>
                <a:ea typeface="Calibri" panose="020F0502020204030204" pitchFamily="34" charset="0"/>
                <a:cs typeface="Times New Roman" panose="02020603050405020304" pitchFamily="18" charset="0"/>
              </a:rPr>
              <a:t>Тюрин Лев</a:t>
            </a:r>
            <a:r>
              <a:rPr lang="ru-RU" sz="2000" dirty="0">
                <a:latin typeface="Calibri" panose="020F0502020204030204" pitchFamily="34" charset="0"/>
                <a:ea typeface="Calibri" panose="020F0502020204030204" pitchFamily="34" charset="0"/>
                <a:cs typeface="Times New Roman" panose="02020603050405020304" pitchFamily="18" charset="0"/>
              </a:rPr>
              <a:t/>
            </a:r>
            <a:br>
              <a:rPr lang="ru-RU" sz="2000" dirty="0">
                <a:latin typeface="Calibri" panose="020F0502020204030204" pitchFamily="34" charset="0"/>
                <a:ea typeface="Calibri" panose="020F0502020204030204" pitchFamily="34" charset="0"/>
                <a:cs typeface="Times New Roman" panose="02020603050405020304" pitchFamily="18" charset="0"/>
              </a:rPr>
            </a:br>
            <a:r>
              <a:rPr lang="ru-RU" sz="2000" dirty="0">
                <a:latin typeface="Times New Roman" panose="02020603050405020304" pitchFamily="18" charset="0"/>
                <a:ea typeface="Calibri" panose="020F0502020204030204" pitchFamily="34" charset="0"/>
                <a:cs typeface="Times New Roman" panose="02020603050405020304" pitchFamily="18" charset="0"/>
              </a:rPr>
              <a:t>Руководитель: Чернова М.В.,</a:t>
            </a:r>
            <a:r>
              <a:rPr lang="ru-RU" sz="2000" dirty="0">
                <a:latin typeface="Calibri" panose="020F0502020204030204" pitchFamily="34" charset="0"/>
                <a:ea typeface="Calibri" panose="020F0502020204030204" pitchFamily="34" charset="0"/>
                <a:cs typeface="Times New Roman" panose="02020603050405020304" pitchFamily="18" charset="0"/>
              </a:rPr>
              <a:t/>
            </a:r>
            <a:br>
              <a:rPr lang="ru-RU" sz="2000" dirty="0">
                <a:latin typeface="Calibri" panose="020F0502020204030204" pitchFamily="34" charset="0"/>
                <a:ea typeface="Calibri" panose="020F0502020204030204" pitchFamily="34" charset="0"/>
                <a:cs typeface="Times New Roman" panose="02020603050405020304" pitchFamily="18" charset="0"/>
              </a:rPr>
            </a:br>
            <a:r>
              <a:rPr lang="ru-RU" sz="2000" dirty="0">
                <a:latin typeface="Times New Roman" panose="02020603050405020304" pitchFamily="18" charset="0"/>
                <a:ea typeface="Calibri" panose="020F0502020204030204" pitchFamily="34" charset="0"/>
                <a:cs typeface="Times New Roman" panose="02020603050405020304" pitchFamily="18" charset="0"/>
              </a:rPr>
              <a:t>учитель физики</a:t>
            </a:r>
            <a:r>
              <a:rPr lang="ru-RU" sz="2000" dirty="0">
                <a:latin typeface="Calibri" panose="020F0502020204030204" pitchFamily="34" charset="0"/>
                <a:ea typeface="Calibri" panose="020F0502020204030204" pitchFamily="34" charset="0"/>
                <a:cs typeface="Times New Roman" panose="02020603050405020304" pitchFamily="18" charset="0"/>
              </a:rPr>
              <a:t/>
            </a:r>
            <a:br>
              <a:rPr lang="ru-RU" sz="2000" dirty="0">
                <a:latin typeface="Calibri" panose="020F0502020204030204" pitchFamily="34" charset="0"/>
                <a:ea typeface="Calibri" panose="020F0502020204030204" pitchFamily="34" charset="0"/>
                <a:cs typeface="Times New Roman" panose="02020603050405020304" pitchFamily="18" charset="0"/>
              </a:rPr>
            </a:br>
            <a:r>
              <a:rPr lang="ru-RU" sz="2000" dirty="0" smtClean="0">
                <a:latin typeface="Calibri" panose="020F0502020204030204" pitchFamily="34" charset="0"/>
                <a:ea typeface="Calibri" panose="020F0502020204030204" pitchFamily="34" charset="0"/>
                <a:cs typeface="Times New Roman" panose="02020603050405020304" pitchFamily="18" charset="0"/>
              </a:rPr>
              <a:t/>
            </a:r>
            <a:br>
              <a:rPr lang="ru-RU" sz="2000" dirty="0" smtClean="0">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Tree>
    <p:extLst>
      <p:ext uri="{BB962C8B-B14F-4D97-AF65-F5344CB8AC3E}">
        <p14:creationId xmlns:p14="http://schemas.microsoft.com/office/powerpoint/2010/main" val="129920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692695"/>
          </a:xfrm>
        </p:spPr>
        <p:txBody>
          <a:bodyPr>
            <a:normAutofit fontScale="90000"/>
          </a:bodyPr>
          <a:lstStyle/>
          <a:p>
            <a:r>
              <a:rPr lang="ru-RU" dirty="0" smtClean="0">
                <a:latin typeface="Times New Roman" panose="02020603050405020304" pitchFamily="18" charset="0"/>
                <a:cs typeface="Times New Roman" panose="02020603050405020304" pitchFamily="18" charset="0"/>
              </a:rPr>
              <a:t>25 января</a:t>
            </a:r>
            <a:endParaRPr lang="ru-RU"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285720" y="857232"/>
            <a:ext cx="564360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just" defTabSz="914400" eaLnBrk="0" fontAlgn="base" hangingPunct="0">
              <a:spcBef>
                <a:spcPct val="0"/>
              </a:spcBef>
              <a:spcAft>
                <a:spcPct val="0"/>
              </a:spcAft>
              <a:buClrTx/>
              <a:buSzTx/>
              <a:buNone/>
            </a:pP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Илья́ </a:t>
            </a: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Рома́нович</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Приго́жин</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(1917-2003)</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a:t>
            </a:r>
            <a:r>
              <a:rPr kumimoji="0" lang="fr-FR" alt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бельгийский</a:t>
            </a:r>
            <a:r>
              <a:rPr kumimoji="0" lang="fr-FR"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alt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физик</a:t>
            </a:r>
            <a:r>
              <a:rPr kumimoji="0" lang="fr-FR"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 </a:t>
            </a:r>
            <a:r>
              <a:rPr kumimoji="0" lang="fr-FR" altLang="ru-RU" sz="1800" b="0"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физикохимик</a:t>
            </a:r>
            <a:r>
              <a:rPr kumimoji="0" lang="fr-FR"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российского </a:t>
            </a:r>
            <a:r>
              <a:rPr kumimoji="0" lang="fr-FR" alt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происхождения</a:t>
            </a:r>
            <a:r>
              <a:rPr kumimoji="0" lang="fr-FR"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alt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Лауреат</a:t>
            </a:r>
            <a:r>
              <a:rPr kumimoji="0" lang="fr-FR"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alt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Нобелевской</a:t>
            </a:r>
            <a:r>
              <a:rPr kumimoji="0" lang="fr-FR"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премии по химии 1977 года, </a:t>
            </a:r>
            <a:r>
              <a:rPr kumimoji="0" lang="fr-FR" alt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виконт</a:t>
            </a:r>
            <a:r>
              <a:rPr kumimoji="0" lang="fr-FR"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alt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Бельгии</a:t>
            </a:r>
            <a:r>
              <a:rPr lang="ru-RU" altLang="ru-RU" sz="1800" dirty="0">
                <a:latin typeface="Times New Roman" panose="02020603050405020304" pitchFamily="18" charset="0"/>
                <a:cs typeface="Times New Roman" panose="02020603050405020304" pitchFamily="18" charset="0"/>
              </a:rPr>
              <a:t>. Основная масса его работ посвящена неравновесной термодинамике и статистической механике необратимых процессов. Одно из главных достижений заключалось в том, что было показано существование неравновесных термодинамических систем, которые, при определённых условиях, поглощая вещество и энергию из окружающего пространства, могут совершать качественный скачок к усложнению (диссипативные структуры). Причём такой скачок не может быть предсказан, исходя из классических законов статистики. Такие системы позже были названы его именем. Расчёт таких систем стал возможен благодаря его работам, выполненным в 1947 году.</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789040"/>
            <a:ext cx="2522049" cy="2918775"/>
          </a:xfrm>
          <a:prstGeom prst="rect">
            <a:avLst/>
          </a:prstGeom>
        </p:spPr>
      </p:pic>
      <p:sp>
        <p:nvSpPr>
          <p:cNvPr id="6" name="Управляющая кнопка: возврат 5">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74394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233057250"/>
              </p:ext>
            </p:extLst>
          </p:nvPr>
        </p:nvGraphicFramePr>
        <p:xfrm>
          <a:off x="785786" y="857232"/>
          <a:ext cx="7704669" cy="5184576"/>
        </p:xfrm>
        <a:graphic>
          <a:graphicData uri="http://schemas.openxmlformats.org/drawingml/2006/table">
            <a:tbl>
              <a:tblPr firstRow="1" firstCol="1" bandRow="1">
                <a:tableStyleId>{5C22544A-7EE6-4342-B048-85BDC9FD1C3A}</a:tableStyleId>
              </a:tblPr>
              <a:tblGrid>
                <a:gridCol w="1100667">
                  <a:extLst>
                    <a:ext uri="{9D8B030D-6E8A-4147-A177-3AD203B41FA5}">
                      <a16:colId xmlns:a16="http://schemas.microsoft.com/office/drawing/2014/main" xmlns="" val="20000"/>
                    </a:ext>
                  </a:extLst>
                </a:gridCol>
                <a:gridCol w="1100667">
                  <a:extLst>
                    <a:ext uri="{9D8B030D-6E8A-4147-A177-3AD203B41FA5}">
                      <a16:colId xmlns:a16="http://schemas.microsoft.com/office/drawing/2014/main" xmlns="" val="20001"/>
                    </a:ext>
                  </a:extLst>
                </a:gridCol>
                <a:gridCol w="1100667">
                  <a:extLst>
                    <a:ext uri="{9D8B030D-6E8A-4147-A177-3AD203B41FA5}">
                      <a16:colId xmlns:a16="http://schemas.microsoft.com/office/drawing/2014/main" xmlns="" val="20002"/>
                    </a:ext>
                  </a:extLst>
                </a:gridCol>
                <a:gridCol w="1100667">
                  <a:extLst>
                    <a:ext uri="{9D8B030D-6E8A-4147-A177-3AD203B41FA5}">
                      <a16:colId xmlns:a16="http://schemas.microsoft.com/office/drawing/2014/main" xmlns="" val="20003"/>
                    </a:ext>
                  </a:extLst>
                </a:gridCol>
                <a:gridCol w="1100667">
                  <a:extLst>
                    <a:ext uri="{9D8B030D-6E8A-4147-A177-3AD203B41FA5}">
                      <a16:colId xmlns:a16="http://schemas.microsoft.com/office/drawing/2014/main" xmlns="" val="20004"/>
                    </a:ext>
                  </a:extLst>
                </a:gridCol>
                <a:gridCol w="1100667">
                  <a:extLst>
                    <a:ext uri="{9D8B030D-6E8A-4147-A177-3AD203B41FA5}">
                      <a16:colId xmlns:a16="http://schemas.microsoft.com/office/drawing/2014/main" xmlns="" val="20005"/>
                    </a:ext>
                  </a:extLst>
                </a:gridCol>
                <a:gridCol w="1100667">
                  <a:extLst>
                    <a:ext uri="{9D8B030D-6E8A-4147-A177-3AD203B41FA5}">
                      <a16:colId xmlns:a16="http://schemas.microsoft.com/office/drawing/2014/main" xmlns="" val="20006"/>
                    </a:ext>
                  </a:extLst>
                </a:gridCol>
              </a:tblGrid>
              <a:tr h="653446">
                <a:tc gridSpan="7">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Февраль</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784239">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Вторник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Среда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Четверг</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Пятница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Суббота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Воскресенье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76096">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81185">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4</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7</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67191">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2" action="ppaction://hlinksldjump"/>
                        </a:rPr>
                        <a:t>11</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3" action="ppaction://hlinksldjump"/>
                        </a:rPr>
                        <a:t>12</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4" action="ppaction://hlinksldjump"/>
                        </a:rPr>
                        <a:t>13</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5" action="ppaction://hlinksldjump"/>
                        </a:rPr>
                        <a:t>14</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15</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6" action="ppaction://hlinksldjump"/>
                        </a:rPr>
                        <a:t>16</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7" action="ppaction://hlinksldjump"/>
                        </a:rPr>
                        <a:t>1</a:t>
                      </a:r>
                      <a:r>
                        <a:rPr lang="ru-RU" sz="1800" dirty="0">
                          <a:solidFill>
                            <a:srgbClr val="FF0000"/>
                          </a:solidFill>
                          <a:effectLst/>
                          <a:latin typeface="Times New Roman" panose="02020603050405020304" pitchFamily="18" charset="0"/>
                          <a:cs typeface="Times New Roman" panose="02020603050405020304" pitchFamily="18" charset="0"/>
                          <a:hlinkClick r:id="rId7" action="ppaction://hlinksldjump"/>
                        </a:rPr>
                        <a:t>7</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706120">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18</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8" action="ppaction://hlinksldjump"/>
                        </a:rPr>
                        <a:t>19</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9" action="ppaction://hlinksldjump"/>
                        </a:rPr>
                        <a:t>20</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716299">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25</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10" action="ppaction://hlinksldjump"/>
                        </a:rPr>
                        <a:t>28</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3" name="Управляющая кнопка: далее 2">
            <a:hlinkClick r:id="rId11"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09241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7853" y="0"/>
            <a:ext cx="7704667" cy="753545"/>
          </a:xfrm>
        </p:spPr>
        <p:txBody>
          <a:bodyPr/>
          <a:lstStyle/>
          <a:p>
            <a:r>
              <a:rPr lang="ru-RU" sz="3600" dirty="0" smtClean="0">
                <a:latin typeface="Times New Roman" panose="02020603050405020304" pitchFamily="18" charset="0"/>
                <a:cs typeface="Times New Roman" panose="02020603050405020304" pitchFamily="18" charset="0"/>
              </a:rPr>
              <a:t>11 феврал</a:t>
            </a:r>
            <a:r>
              <a:rPr lang="ru-RU" dirty="0" smtClean="0"/>
              <a:t>я</a:t>
            </a:r>
            <a:endParaRPr lang="ru-RU" dirty="0"/>
          </a:p>
        </p:txBody>
      </p:sp>
      <p:sp>
        <p:nvSpPr>
          <p:cNvPr id="4" name="Rectangle 1"/>
          <p:cNvSpPr>
            <a:spLocks noGrp="1" noChangeArrowheads="1"/>
          </p:cNvSpPr>
          <p:nvPr>
            <p:ph idx="1"/>
          </p:nvPr>
        </p:nvSpPr>
        <p:spPr bwMode="auto">
          <a:xfrm>
            <a:off x="251521" y="2210523"/>
            <a:ext cx="547260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Ле́о</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Си́лард</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(1898-1964)</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hu-H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американский физик венгерско-еврейского</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u-H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происхождения.</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hu-H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Вместе с Энрико Ферми определил критическую массу </a:t>
            </a:r>
            <a:r>
              <a:rPr kumimoji="0" lang="hu-HU" altLang="ru-RU" sz="18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235</a:t>
            </a:r>
            <a:r>
              <a:rPr kumimoji="0" lang="hu-H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hu-H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 принял участие в создании первого ядерного реактора.</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hu-H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Предложил использовать графит как замедлитель нейтронов.</a:t>
            </a:r>
            <a:r>
              <a:rPr lang="ru-RU" altLang="ru-RU" sz="1800" dirty="0">
                <a:latin typeface="Times New Roman" panose="02020603050405020304" pitchFamily="18" charset="0"/>
                <a:cs typeface="Times New Roman" panose="02020603050405020304" pitchFamily="18" charset="0"/>
              </a:rPr>
              <a:t> </a:t>
            </a:r>
            <a:r>
              <a:rPr kumimoji="0" lang="hu-H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Занимался расчётами критической массы урана и управлением</a:t>
            </a:r>
            <a:r>
              <a:rPr lang="ru-RU" altLang="ru-RU" sz="1800" dirty="0">
                <a:latin typeface="Times New Roman" panose="02020603050405020304" pitchFamily="18" charset="0"/>
                <a:cs typeface="Times New Roman" panose="02020603050405020304" pitchFamily="18" charset="0"/>
              </a:rPr>
              <a:t> </a:t>
            </a:r>
            <a:r>
              <a:rPr kumimoji="0" lang="hu-H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ядерным цепным процессом. Предложил использовать</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hu-H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гетерогенные системы, указал на возможность деления</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hu-H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 быстрых нейтронах</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hu-H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9" y="3645024"/>
            <a:ext cx="2416251" cy="3104022"/>
          </a:xfrm>
          <a:prstGeom prst="rect">
            <a:avLst/>
          </a:prstGeom>
        </p:spPr>
      </p:pic>
      <p:sp>
        <p:nvSpPr>
          <p:cNvPr id="7" name="Управляющая кнопка: возврат 6">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49789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548680"/>
          </a:xfrm>
        </p:spPr>
        <p:txBody>
          <a:bodyPr>
            <a:normAutofit fontScale="90000"/>
          </a:bodyPr>
          <a:lstStyle/>
          <a:p>
            <a:r>
              <a:rPr lang="ru-RU" dirty="0" smtClean="0">
                <a:latin typeface="Times New Roman" panose="02020603050405020304" pitchFamily="18" charset="0"/>
                <a:cs typeface="Times New Roman" panose="02020603050405020304" pitchFamily="18" charset="0"/>
              </a:rPr>
              <a:t>12 февраля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1560" y="1124744"/>
            <a:ext cx="5112568" cy="5544616"/>
          </a:xfrm>
        </p:spPr>
        <p:txBody>
          <a:bodyPr>
            <a:normAutofit/>
          </a:bodyPr>
          <a:lstStyle/>
          <a:p>
            <a:pPr marL="0" indent="0" algn="just">
              <a:buNone/>
            </a:pPr>
            <a:r>
              <a:rPr lang="ru-RU" sz="1900" b="1" dirty="0">
                <a:latin typeface="Times New Roman" panose="02020603050405020304" pitchFamily="18" charset="0"/>
                <a:cs typeface="Times New Roman" panose="02020603050405020304" pitchFamily="18" charset="0"/>
              </a:rPr>
              <a:t>Джулиан Сеймур </a:t>
            </a:r>
            <a:r>
              <a:rPr lang="ru-RU" sz="1900" b="1" dirty="0" err="1" smtClean="0">
                <a:latin typeface="Times New Roman" panose="02020603050405020304" pitchFamily="18" charset="0"/>
                <a:cs typeface="Times New Roman" panose="02020603050405020304" pitchFamily="18" charset="0"/>
              </a:rPr>
              <a:t>Швингер</a:t>
            </a:r>
            <a:r>
              <a:rPr lang="ru-RU" sz="1900" b="1" dirty="0" smtClean="0">
                <a:latin typeface="Times New Roman" panose="02020603050405020304" pitchFamily="18" charset="0"/>
                <a:cs typeface="Times New Roman" panose="02020603050405020304" pitchFamily="18" charset="0"/>
              </a:rPr>
              <a:t> (1918-1994)</a:t>
            </a: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 — американский физик, лауреат Нобелевской премии по физике 1965 года «За фундаментальные работы по квантовой электродинамике, имевшие глубокие последствия для физики элементарных частиц» совместно с Ричардом Фейнманом и </a:t>
            </a:r>
            <a:r>
              <a:rPr lang="ru-RU" sz="1900" dirty="0" err="1">
                <a:latin typeface="Times New Roman" panose="02020603050405020304" pitchFamily="18" charset="0"/>
                <a:cs typeface="Times New Roman" panose="02020603050405020304" pitchFamily="18" charset="0"/>
              </a:rPr>
              <a:t>Синъитиро</a:t>
            </a:r>
            <a:r>
              <a:rPr lang="ru-RU" sz="1900" dirty="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Томонагой</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Швингером</a:t>
            </a: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сделан существенный вклад в такие разделы теоретической физики как ядерная физика, атомная физика, физика элементарных частиц, статистическая механика, классическая электродинамика, общая теория относительности</a:t>
            </a:r>
            <a:r>
              <a:rPr lang="ru-RU" sz="1900" dirty="0" smtClean="0">
                <a:latin typeface="Times New Roman" panose="02020603050405020304" pitchFamily="18" charset="0"/>
                <a:cs typeface="Times New Roman" panose="02020603050405020304" pitchFamily="18" charset="0"/>
              </a:rPr>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3208531"/>
            <a:ext cx="2448272" cy="3460829"/>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8970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7704667" cy="908720"/>
          </a:xfrm>
        </p:spPr>
        <p:txBody>
          <a:bodyPr>
            <a:normAutofit/>
          </a:bodyPr>
          <a:lstStyle/>
          <a:p>
            <a:r>
              <a:rPr lang="ru-RU" sz="3600" dirty="0" smtClean="0">
                <a:latin typeface="Times New Roman" panose="02020603050405020304" pitchFamily="18" charset="0"/>
                <a:cs typeface="Times New Roman" panose="02020603050405020304" pitchFamily="18" charset="0"/>
              </a:rPr>
              <a:t>13 февраля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4282" y="1428736"/>
            <a:ext cx="5760640" cy="4104456"/>
          </a:xfrm>
        </p:spPr>
        <p:txBody>
          <a:bodyPr>
            <a:no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Анатолий </a:t>
            </a:r>
            <a:r>
              <a:rPr lang="ru-RU" sz="1800" b="1" dirty="0" err="1">
                <a:latin typeface="Times New Roman" panose="02020603050405020304" pitchFamily="18" charset="0"/>
                <a:cs typeface="Times New Roman" panose="02020603050405020304" pitchFamily="18" charset="0"/>
              </a:rPr>
              <a:t>Петро́вич</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Алекса́ндров</a:t>
            </a:r>
            <a:r>
              <a:rPr lang="ru-RU" sz="1800" b="1" dirty="0" smtClean="0">
                <a:latin typeface="Times New Roman" panose="02020603050405020304" pitchFamily="18" charset="0"/>
                <a:cs typeface="Times New Roman" panose="02020603050405020304" pitchFamily="18" charset="0"/>
              </a:rPr>
              <a:t> (1903-1994)</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крупный советский физик, доктор физико-математических наук, педагог, </a:t>
            </a:r>
            <a:r>
              <a:rPr lang="ru-RU" sz="1800" dirty="0" smtClean="0">
                <a:latin typeface="Times New Roman" panose="02020603050405020304" pitchFamily="18" charset="0"/>
                <a:cs typeface="Times New Roman" panose="02020603050405020304" pitchFamily="18" charset="0"/>
              </a:rPr>
              <a:t>профессор. Один </a:t>
            </a:r>
            <a:r>
              <a:rPr lang="ru-RU" sz="1800" dirty="0">
                <a:latin typeface="Times New Roman" panose="02020603050405020304" pitchFamily="18" charset="0"/>
                <a:cs typeface="Times New Roman" panose="02020603050405020304" pitchFamily="18" charset="0"/>
              </a:rPr>
              <a:t>из основателей советской ядерной энергетики. Основные труды в области ядерной физики, физики твёрдого тела, физики </a:t>
            </a:r>
            <a:r>
              <a:rPr lang="ru-RU" sz="1800" dirty="0" smtClean="0">
                <a:latin typeface="Times New Roman" panose="02020603050405020304" pitchFamily="18" charset="0"/>
                <a:cs typeface="Times New Roman" panose="02020603050405020304" pitchFamily="18" charset="0"/>
              </a:rPr>
              <a:t>полимеров. </a:t>
            </a:r>
            <a:r>
              <a:rPr lang="ru-RU" sz="1800" dirty="0">
                <a:latin typeface="Times New Roman" panose="02020603050405020304" pitchFamily="18" charset="0"/>
                <a:cs typeface="Times New Roman" panose="02020603050405020304" pitchFamily="18" charset="0"/>
              </a:rPr>
              <a:t>о окончании Киевского университета (физический факультет, 1930), работал в Киевском рентгеновском (медицинском) институте в </a:t>
            </a:r>
            <a:r>
              <a:rPr lang="ru-RU" sz="1800" dirty="0" err="1">
                <a:latin typeface="Times New Roman" panose="02020603050405020304" pitchFamily="18" charset="0"/>
                <a:cs typeface="Times New Roman" panose="02020603050405020304" pitchFamily="18" charset="0"/>
              </a:rPr>
              <a:t>рентгено</a:t>
            </a:r>
            <a:r>
              <a:rPr lang="ru-RU" sz="1800" dirty="0">
                <a:latin typeface="Times New Roman" panose="02020603050405020304" pitchFamily="18" charset="0"/>
                <a:cs typeface="Times New Roman" panose="02020603050405020304" pitchFamily="18" charset="0"/>
              </a:rPr>
              <a:t>-физическом отделе, а затем в ЛФТИ, где совместно с </a:t>
            </a:r>
            <a:r>
              <a:rPr lang="ru-RU" sz="1800" dirty="0" err="1">
                <a:latin typeface="Times New Roman" panose="02020603050405020304" pitchFamily="18" charset="0"/>
                <a:cs typeface="Times New Roman" panose="02020603050405020304" pitchFamily="18" charset="0"/>
              </a:rPr>
              <a:t>С</a:t>
            </a:r>
            <a:r>
              <a:rPr lang="ru-RU" sz="1800" dirty="0">
                <a:latin typeface="Times New Roman" panose="02020603050405020304" pitchFamily="18" charset="0"/>
                <a:cs typeface="Times New Roman" panose="02020603050405020304" pitchFamily="18" charset="0"/>
              </a:rPr>
              <a:t>. Н. </a:t>
            </a:r>
            <a:r>
              <a:rPr lang="ru-RU" sz="1800" dirty="0" err="1">
                <a:latin typeface="Times New Roman" panose="02020603050405020304" pitchFamily="18" charset="0"/>
                <a:cs typeface="Times New Roman" panose="02020603050405020304" pitchFamily="18" charset="0"/>
              </a:rPr>
              <a:t>Журковым</a:t>
            </a:r>
            <a:r>
              <a:rPr lang="ru-RU" sz="1800" dirty="0">
                <a:latin typeface="Times New Roman" panose="02020603050405020304" pitchFamily="18" charset="0"/>
                <a:cs typeface="Times New Roman" panose="02020603050405020304" pitchFamily="18" charset="0"/>
              </a:rPr>
              <a:t> и П. П. </a:t>
            </a:r>
            <a:r>
              <a:rPr lang="ru-RU" sz="1800" dirty="0" err="1">
                <a:latin typeface="Times New Roman" panose="02020603050405020304" pitchFamily="18" charset="0"/>
                <a:cs typeface="Times New Roman" panose="02020603050405020304" pitchFamily="18" charset="0"/>
              </a:rPr>
              <a:t>Кобеко</a:t>
            </a:r>
            <a:r>
              <a:rPr lang="ru-RU" sz="1800" dirty="0">
                <a:latin typeface="Times New Roman" panose="02020603050405020304" pitchFamily="18" charset="0"/>
                <a:cs typeface="Times New Roman" panose="02020603050405020304" pitchFamily="18" charset="0"/>
              </a:rPr>
              <a:t> разработал статистическую теорию прочности. Докторская диссертация — «Релаксация в полимерах» (1941</a:t>
            </a:r>
            <a:r>
              <a:rPr lang="ru-RU" sz="1800" dirty="0" smtClean="0">
                <a:latin typeface="Times New Roman" panose="02020603050405020304" pitchFamily="18" charset="0"/>
                <a:cs typeface="Times New Roman" panose="02020603050405020304" pitchFamily="18" charset="0"/>
              </a:rPr>
              <a:t>).Перед </a:t>
            </a:r>
            <a:r>
              <a:rPr lang="ru-RU" sz="1800" dirty="0">
                <a:latin typeface="Times New Roman" panose="02020603050405020304" pitchFamily="18" charset="0"/>
                <a:cs typeface="Times New Roman" panose="02020603050405020304" pitchFamily="18" charset="0"/>
              </a:rPr>
              <a:t>началом Великой Отечественной войны совместно с И. В. Курчатовым и В. М. </a:t>
            </a:r>
            <a:r>
              <a:rPr lang="ru-RU" sz="1800" dirty="0" err="1">
                <a:latin typeface="Times New Roman" panose="02020603050405020304" pitchFamily="18" charset="0"/>
                <a:cs typeface="Times New Roman" panose="02020603050405020304" pitchFamily="18" charset="0"/>
              </a:rPr>
              <a:t>Тучкевичем</a:t>
            </a:r>
            <a:r>
              <a:rPr lang="ru-RU" sz="1800" dirty="0">
                <a:latin typeface="Times New Roman" panose="02020603050405020304" pitchFamily="18" charset="0"/>
                <a:cs typeface="Times New Roman" panose="02020603050405020304" pitchFamily="18" charset="0"/>
              </a:rPr>
              <a:t> разработал метод защиты кораблей от магнитных мин.</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267" y="3717032"/>
            <a:ext cx="2461678" cy="2976393"/>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4617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980727"/>
          </a:xfrm>
        </p:spPr>
        <p:txBody>
          <a:bodyPr>
            <a:normAutofit/>
          </a:bodyPr>
          <a:lstStyle/>
          <a:p>
            <a:r>
              <a:rPr lang="ru-RU" sz="3600" dirty="0" smtClean="0">
                <a:latin typeface="Times New Roman" panose="02020603050405020304" pitchFamily="18" charset="0"/>
                <a:cs typeface="Times New Roman" panose="02020603050405020304" pitchFamily="18" charset="0"/>
              </a:rPr>
              <a:t>14 февраля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59632" y="1916832"/>
            <a:ext cx="5112568" cy="3980888"/>
          </a:xfrm>
        </p:spPr>
        <p:txBody>
          <a:bodyPr>
            <a:normAutofit lnSpcReduction="10000"/>
          </a:bodyPr>
          <a:lstStyle/>
          <a:p>
            <a:pPr marL="0" indent="0" algn="just">
              <a:buNone/>
            </a:pPr>
            <a:r>
              <a:rPr lang="ru-RU" sz="1800" b="1" dirty="0" smtClean="0">
                <a:latin typeface="Times New Roman" panose="02020603050405020304" pitchFamily="18" charset="0"/>
                <a:cs typeface="Times New Roman" panose="02020603050405020304" pitchFamily="18" charset="0"/>
              </a:rPr>
              <a:t>Сергей </a:t>
            </a:r>
            <a:r>
              <a:rPr lang="ru-RU" sz="1800" b="1" dirty="0" err="1">
                <a:latin typeface="Times New Roman" panose="02020603050405020304" pitchFamily="18" charset="0"/>
                <a:cs typeface="Times New Roman" panose="02020603050405020304" pitchFamily="18" charset="0"/>
              </a:rPr>
              <a:t>Петро́вич</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Капи́ца</a:t>
            </a:r>
            <a:r>
              <a:rPr lang="ru-RU" sz="1800" b="1" dirty="0" smtClean="0">
                <a:latin typeface="Times New Roman" panose="02020603050405020304" pitchFamily="18" charset="0"/>
                <a:cs typeface="Times New Roman" panose="02020603050405020304" pitchFamily="18" charset="0"/>
              </a:rPr>
              <a:t> (1928-2012)</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советский и российский учёный-физик, просветитель, телеведущий, главный редактор журнала «В мире науки</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вице-президент РАЕН. С 1973 года бессменно вёл научно-популярную телепрограмму «Очевидное — невероятное». Сын лауреата Нобелевской премии Петра Леонидовича </a:t>
            </a:r>
            <a:r>
              <a:rPr lang="ru-RU" sz="1800" dirty="0" err="1">
                <a:latin typeface="Times New Roman" panose="02020603050405020304" pitchFamily="18" charset="0"/>
                <a:cs typeface="Times New Roman" panose="02020603050405020304" pitchFamily="18" charset="0"/>
              </a:rPr>
              <a:t>Капицы</a:t>
            </a:r>
            <a:r>
              <a:rPr lang="ru-RU" sz="1800" dirty="0">
                <a:latin typeface="Times New Roman" panose="02020603050405020304" pitchFamily="18" charset="0"/>
                <a:cs typeface="Times New Roman" panose="02020603050405020304" pitchFamily="18" charset="0"/>
              </a:rPr>
              <a:t>. Свою научную деятельность начал в 1949 году. Работал в таких областях физики, как земной магнетизм, прикладная электродинамика, физика элементарных частиц. В 1953 году защитил </a:t>
            </a:r>
            <a:r>
              <a:rPr lang="ru-RU" sz="1800" dirty="0" smtClean="0">
                <a:latin typeface="Times New Roman" panose="02020603050405020304" pitchFamily="18" charset="0"/>
                <a:cs typeface="Times New Roman" panose="02020603050405020304" pitchFamily="18" charset="0"/>
              </a:rPr>
              <a:t>диссертацию </a:t>
            </a:r>
            <a:r>
              <a:rPr lang="ru-RU" sz="1800" dirty="0">
                <a:latin typeface="Times New Roman" panose="02020603050405020304" pitchFamily="18" charset="0"/>
                <a:cs typeface="Times New Roman" panose="02020603050405020304" pitchFamily="18" charset="0"/>
              </a:rPr>
              <a:t>на степень кандидата физико-математических наук по теме «Исследование магнитных свойств горных пород при механических напряжениях</a:t>
            </a:r>
            <a:r>
              <a:rPr lang="ru-RU" sz="1800" dirty="0" smtClean="0">
                <a:latin typeface="Times New Roman" panose="02020603050405020304" pitchFamily="18" charset="0"/>
                <a:cs typeface="Times New Roman" panose="02020603050405020304" pitchFamily="18" charset="0"/>
              </a:rPr>
              <a:t>».</a:t>
            </a:r>
            <a:endParaRPr lang="ru-RU" sz="1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2996952"/>
            <a:ext cx="2517781" cy="3776672"/>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15915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548679"/>
          </a:xfrm>
        </p:spPr>
        <p:txBody>
          <a:bodyPr>
            <a:normAutofit fontScale="90000"/>
          </a:bodyPr>
          <a:lstStyle/>
          <a:p>
            <a:r>
              <a:rPr lang="ru-RU" dirty="0" smtClean="0">
                <a:latin typeface="Times New Roman" panose="02020603050405020304" pitchFamily="18" charset="0"/>
                <a:cs typeface="Times New Roman" panose="02020603050405020304" pitchFamily="18" charset="0"/>
              </a:rPr>
              <a:t>16 февраля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764704"/>
            <a:ext cx="5976664" cy="5976664"/>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Отто </a:t>
            </a:r>
            <a:r>
              <a:rPr lang="ru-RU" sz="1800" b="1" dirty="0" smtClean="0">
                <a:latin typeface="Times New Roman" panose="02020603050405020304" pitchFamily="18" charset="0"/>
                <a:cs typeface="Times New Roman" panose="02020603050405020304" pitchFamily="18" charset="0"/>
              </a:rPr>
              <a:t>Штерн (1888-1969)</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немецкий физик, лауреат Нобелевской премии по физике за 1943 </a:t>
            </a:r>
            <a:r>
              <a:rPr lang="ru-RU" sz="1800" dirty="0" err="1" smtClean="0">
                <a:latin typeface="Times New Roman" panose="02020603050405020304" pitchFamily="18" charset="0"/>
                <a:cs typeface="Times New Roman" panose="02020603050405020304" pitchFamily="18" charset="0"/>
              </a:rPr>
              <a:t>год.Родился</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a:t>
            </a:r>
            <a:r>
              <a:rPr lang="ru-RU" sz="1800" dirty="0" err="1">
                <a:latin typeface="Times New Roman" panose="02020603050405020304" pitchFamily="18" charset="0"/>
                <a:cs typeface="Times New Roman" panose="02020603050405020304" pitchFamily="18" charset="0"/>
              </a:rPr>
              <a:t>Зорау</a:t>
            </a:r>
            <a:r>
              <a:rPr lang="ru-RU" sz="1800" dirty="0">
                <a:latin typeface="Times New Roman" panose="02020603050405020304" pitchFamily="18" charset="0"/>
                <a:cs typeface="Times New Roman" panose="02020603050405020304" pitchFamily="18" charset="0"/>
              </a:rPr>
              <a:t>, Верхняя Силезия (ныне Жоры, Польша), учился в </a:t>
            </a:r>
            <a:r>
              <a:rPr lang="ru-RU" sz="1800" dirty="0" err="1">
                <a:latin typeface="Times New Roman" panose="02020603050405020304" pitchFamily="18" charset="0"/>
                <a:cs typeface="Times New Roman" panose="02020603050405020304" pitchFamily="18" charset="0"/>
              </a:rPr>
              <a:t>Бреславле</a:t>
            </a:r>
            <a:r>
              <a:rPr lang="ru-RU" sz="1800" dirty="0">
                <a:latin typeface="Times New Roman" panose="02020603050405020304" pitchFamily="18" charset="0"/>
                <a:cs typeface="Times New Roman" panose="02020603050405020304" pitchFamily="18" charset="0"/>
              </a:rPr>
              <a:t> (Вроцлав). После ухода со своего поста в Университете Гамбурга в 1933 из-за нацистов он стал профессором физики в Технологическом институте Карнеги и позднее стал почётным доктором в Калифорнийском </a:t>
            </a:r>
            <a:r>
              <a:rPr lang="ru-RU" sz="1800" dirty="0" err="1" smtClean="0">
                <a:latin typeface="Times New Roman" panose="02020603050405020304" pitchFamily="18" charset="0"/>
                <a:cs typeface="Times New Roman" panose="02020603050405020304" pitchFamily="18" charset="0"/>
              </a:rPr>
              <a:t>университете.Штерн</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был выдающимся экспериментатором; его вклад в физику включал развитие метода молекулярных пучков, открытие спина (совместно с Вальтером </a:t>
            </a:r>
            <a:r>
              <a:rPr lang="ru-RU" sz="1800" dirty="0" err="1">
                <a:latin typeface="Times New Roman" panose="02020603050405020304" pitchFamily="18" charset="0"/>
                <a:cs typeface="Times New Roman" panose="02020603050405020304" pitchFamily="18" charset="0"/>
              </a:rPr>
              <a:t>Герлахом</a:t>
            </a:r>
            <a:r>
              <a:rPr lang="ru-RU" sz="1800" dirty="0">
                <a:latin typeface="Times New Roman" panose="02020603050405020304" pitchFamily="18" charset="0"/>
                <a:cs typeface="Times New Roman" panose="02020603050405020304" pitchFamily="18" charset="0"/>
              </a:rPr>
              <a:t>, 1922; см. опыт Штерна-</a:t>
            </a:r>
            <a:r>
              <a:rPr lang="ru-RU" sz="1800" dirty="0" err="1">
                <a:latin typeface="Times New Roman" panose="02020603050405020304" pitchFamily="18" charset="0"/>
                <a:cs typeface="Times New Roman" panose="02020603050405020304" pitchFamily="18" charset="0"/>
              </a:rPr>
              <a:t>Герлаха</a:t>
            </a:r>
            <a:r>
              <a:rPr lang="ru-RU" sz="1800" dirty="0">
                <a:latin typeface="Times New Roman" panose="02020603050405020304" pitchFamily="18" charset="0"/>
                <a:cs typeface="Times New Roman" panose="02020603050405020304" pitchFamily="18" charset="0"/>
              </a:rPr>
              <a:t>), измерение атомных магнитных моментов, демонстрация волновой природы атомов и молекул, открытие магнитного момента протона. Он стал лауреатом Нобелевской премии </a:t>
            </a:r>
            <a:r>
              <a:rPr lang="ru-RU" sz="1800" dirty="0" smtClean="0">
                <a:latin typeface="Times New Roman" panose="02020603050405020304" pitchFamily="18" charset="0"/>
                <a:cs typeface="Times New Roman" panose="02020603050405020304" pitchFamily="18" charset="0"/>
              </a:rPr>
              <a:t>по физике </a:t>
            </a:r>
            <a:r>
              <a:rPr lang="ru-RU" sz="1800" dirty="0">
                <a:latin typeface="Times New Roman" panose="02020603050405020304" pitchFamily="18" charset="0"/>
                <a:cs typeface="Times New Roman" panose="02020603050405020304" pitchFamily="18" charset="0"/>
              </a:rPr>
              <a:t>в 1943 </a:t>
            </a:r>
            <a:r>
              <a:rPr lang="ru-RU" sz="1800" dirty="0" smtClean="0">
                <a:latin typeface="Times New Roman" panose="02020603050405020304" pitchFamily="18" charset="0"/>
                <a:cs typeface="Times New Roman" panose="02020603050405020304" pitchFamily="18" charset="0"/>
              </a:rPr>
              <a:t>году</a:t>
            </a:r>
            <a:r>
              <a:rPr lang="ru-RU" sz="1800" dirty="0">
                <a:latin typeface="Times New Roman" panose="02020603050405020304" pitchFamily="18" charset="0"/>
                <a:cs typeface="Times New Roman" panose="02020603050405020304" pitchFamily="18" charset="0"/>
              </a:rPr>
              <a:t>.</a:t>
            </a:r>
            <a:endParaRPr lang="ru-RU" alt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2913766"/>
            <a:ext cx="2687192" cy="3804339"/>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30527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16633"/>
            <a:ext cx="7704667" cy="576063"/>
          </a:xfrm>
        </p:spPr>
        <p:txBody>
          <a:bodyPr>
            <a:normAutofit fontScale="90000"/>
          </a:bodyPr>
          <a:lstStyle/>
          <a:p>
            <a:r>
              <a:rPr lang="ru-RU" dirty="0" smtClean="0">
                <a:latin typeface="Times New Roman" panose="02020603050405020304" pitchFamily="18" charset="0"/>
                <a:cs typeface="Times New Roman" panose="02020603050405020304" pitchFamily="18" charset="0"/>
              </a:rPr>
              <a:t>17 февраля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92696"/>
            <a:ext cx="6228184" cy="6165304"/>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Эрнст </a:t>
            </a:r>
            <a:r>
              <a:rPr lang="ru-RU" sz="1800" b="1" dirty="0" smtClean="0">
                <a:latin typeface="Times New Roman" panose="02020603050405020304" pitchFamily="18" charset="0"/>
                <a:cs typeface="Times New Roman" panose="02020603050405020304" pitchFamily="18" charset="0"/>
              </a:rPr>
              <a:t>Мах</a:t>
            </a:r>
            <a:r>
              <a:rPr lang="ru-RU" sz="180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(1838-1916)</a:t>
            </a:r>
            <a:r>
              <a:rPr lang="ru-RU" sz="1800" dirty="0">
                <a:latin typeface="Times New Roman" panose="02020603050405020304" pitchFamily="18" charset="0"/>
                <a:cs typeface="Times New Roman" panose="02020603050405020304" pitchFamily="18" charset="0"/>
              </a:rPr>
              <a:t> — австрийский физик, механик и </a:t>
            </a:r>
            <a:r>
              <a:rPr lang="ru-RU" sz="1800" dirty="0" smtClean="0">
                <a:latin typeface="Times New Roman" panose="02020603050405020304" pitchFamily="18" charset="0"/>
                <a:cs typeface="Times New Roman" panose="02020603050405020304" pitchFamily="18" charset="0"/>
              </a:rPr>
              <a:t>философ-</a:t>
            </a:r>
            <a:r>
              <a:rPr lang="ru-RU" sz="1800" dirty="0" err="1" smtClean="0">
                <a:latin typeface="Times New Roman" panose="02020603050405020304" pitchFamily="18" charset="0"/>
                <a:cs typeface="Times New Roman" panose="02020603050405020304" pitchFamily="18" charset="0"/>
              </a:rPr>
              <a:t>позитивист.Маху</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принадлежит ряд важных физических открытий. Первые его научные работы относятся к оптике и акустике и посвящены изучению процессов слуха и зрения (объяснение механизма действия вестибулярного аппарата, открытие оптического явления — так называемых колец, или полос, Маха). </a:t>
            </a:r>
            <a:r>
              <a:rPr lang="ru-RU" sz="1800" dirty="0" smtClean="0">
                <a:latin typeface="Times New Roman" panose="02020603050405020304" pitchFamily="18" charset="0"/>
                <a:cs typeface="Times New Roman" panose="02020603050405020304" pitchFamily="18" charset="0"/>
              </a:rPr>
              <a:t>С </a:t>
            </a:r>
            <a:r>
              <a:rPr lang="ru-RU" sz="1800" dirty="0">
                <a:latin typeface="Times New Roman" panose="02020603050405020304" pitchFamily="18" charset="0"/>
                <a:cs typeface="Times New Roman" panose="02020603050405020304" pitchFamily="18" charset="0"/>
              </a:rPr>
              <a:t>1881 года Мах занимался вопросами газовой динамики (одним из </a:t>
            </a:r>
            <a:r>
              <a:rPr lang="ru-RU" sz="1800" dirty="0" smtClean="0">
                <a:latin typeface="Times New Roman" panose="02020603050405020304" pitchFamily="18" charset="0"/>
                <a:cs typeface="Times New Roman" panose="02020603050405020304" pitchFamily="18" charset="0"/>
              </a:rPr>
              <a:t>основоположников </a:t>
            </a:r>
            <a:r>
              <a:rPr lang="ru-RU" sz="1800" dirty="0">
                <a:latin typeface="Times New Roman" panose="02020603050405020304" pitchFamily="18" charset="0"/>
                <a:cs typeface="Times New Roman" panose="02020603050405020304" pitchFamily="18" charset="0"/>
              </a:rPr>
              <a:t>которой он </a:t>
            </a:r>
            <a:r>
              <a:rPr lang="ru-RU" sz="1800" dirty="0" smtClean="0">
                <a:latin typeface="Times New Roman" panose="02020603050405020304" pitchFamily="18" charset="0"/>
                <a:cs typeface="Times New Roman" panose="02020603050405020304" pitchFamily="18" charset="0"/>
              </a:rPr>
              <a:t>считается). </a:t>
            </a:r>
            <a:r>
              <a:rPr lang="ru-RU" sz="1800" dirty="0">
                <a:latin typeface="Times New Roman" panose="02020603050405020304" pitchFamily="18" charset="0"/>
                <a:cs typeface="Times New Roman" panose="02020603050405020304" pitchFamily="18" charset="0"/>
              </a:rPr>
              <a:t>Он изучал </a:t>
            </a:r>
            <a:r>
              <a:rPr lang="ru-RU" sz="1800" dirty="0" smtClean="0">
                <a:latin typeface="Times New Roman" panose="02020603050405020304" pitchFamily="18" charset="0"/>
                <a:cs typeface="Times New Roman" panose="02020603050405020304" pitchFamily="18" charset="0"/>
              </a:rPr>
              <a:t>аэродинамические </a:t>
            </a:r>
            <a:r>
              <a:rPr lang="ru-RU" sz="1800" dirty="0">
                <a:latin typeface="Times New Roman" panose="02020603050405020304" pitchFamily="18" charset="0"/>
                <a:cs typeface="Times New Roman" panose="02020603050405020304" pitchFamily="18" charset="0"/>
              </a:rPr>
              <a:t>процессы, сопровождающие сверхзвуковое движение тел; открыл и исследовал процесс возникновения ударной волны. В этой области именем Маха назван ряд величин и понятий: число Маха, конус Маха, кольца Маха и </a:t>
            </a:r>
            <a:r>
              <a:rPr lang="ru-RU" sz="1800" dirty="0" smtClean="0">
                <a:latin typeface="Times New Roman" panose="02020603050405020304" pitchFamily="18" charset="0"/>
                <a:cs typeface="Times New Roman" panose="02020603050405020304" pitchFamily="18" charset="0"/>
              </a:rPr>
              <a:t>др.</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4001188"/>
            <a:ext cx="2459051" cy="2707719"/>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433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19 февраля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28662" y="1785926"/>
            <a:ext cx="4896543" cy="4107391"/>
          </a:xfrm>
        </p:spPr>
        <p:txBody>
          <a:bodyPr>
            <a:no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Николай Коперник (1473-1543)</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польский астроном, математик, механик, экономист, каноник эпохи Возрождения. Наиболее известен как автор гелиоцентрической системы мира, положившей начало первой научной </a:t>
            </a:r>
            <a:r>
              <a:rPr lang="ru-RU" sz="1800" dirty="0" smtClean="0">
                <a:latin typeface="Times New Roman" panose="02020603050405020304" pitchFamily="18" charset="0"/>
                <a:cs typeface="Times New Roman" panose="02020603050405020304" pitchFamily="18" charset="0"/>
              </a:rPr>
              <a:t>революции</a:t>
            </a:r>
            <a:r>
              <a:rPr lang="ru-RU" sz="1800" dirty="0">
                <a:latin typeface="Times New Roman" panose="02020603050405020304" pitchFamily="18" charset="0"/>
                <a:cs typeface="Times New Roman" panose="02020603050405020304" pitchFamily="18" charset="0"/>
              </a:rPr>
              <a:t>. Вопрос об этнической принадлежности Коперника до сих пор остаётся предметом (довольно-таки бесперспективной) дискуссии. По окончании университета (1494) Коперник не получил никакого учёного звания, и семейный совет решил, что ему предстоит духовная карьера. Веским доводом в пользу такого выбора было то, что дядя-покровитель как раз был возведен в сан епископа.</a:t>
            </a:r>
            <a:endParaRPr lang="ru-RU" alt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284984"/>
            <a:ext cx="2542009" cy="3373123"/>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23466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55504"/>
            <a:ext cx="7704667" cy="1981200"/>
          </a:xfrm>
        </p:spPr>
        <p:txBody>
          <a:bodyPr>
            <a:normAutofit/>
          </a:bodyPr>
          <a:lstStyle/>
          <a:p>
            <a:r>
              <a:rPr lang="ru-RU" sz="3600" dirty="0" smtClean="0">
                <a:latin typeface="Times New Roman" panose="02020603050405020304" pitchFamily="18" charset="0"/>
                <a:cs typeface="Times New Roman" panose="02020603050405020304" pitchFamily="18" charset="0"/>
              </a:rPr>
              <a:t>20 февраля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2844" y="1071546"/>
            <a:ext cx="5976664" cy="4662281"/>
          </a:xfrm>
        </p:spPr>
        <p:txBody>
          <a:bodyPr>
            <a:normAutofit lnSpcReduction="10000"/>
          </a:bodyPr>
          <a:lstStyle/>
          <a:p>
            <a:pPr marL="0" indent="0" algn="just">
              <a:buNone/>
            </a:pPr>
            <a:r>
              <a:rPr lang="ru-RU" sz="1800" b="1" dirty="0" err="1">
                <a:latin typeface="Times New Roman" panose="02020603050405020304" pitchFamily="18" charset="0"/>
                <a:cs typeface="Times New Roman" panose="02020603050405020304" pitchFamily="18" charset="0"/>
              </a:rPr>
              <a:t>Гео́ргий</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Анто́нович</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Га́мов</a:t>
            </a:r>
            <a:r>
              <a:rPr lang="ru-RU" sz="1800" b="1" dirty="0" smtClean="0">
                <a:latin typeface="Times New Roman" panose="02020603050405020304" pitchFamily="18" charset="0"/>
                <a:cs typeface="Times New Roman" panose="02020603050405020304" pitchFamily="18" charset="0"/>
              </a:rPr>
              <a:t> (1904-1968)</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советский и американский физик-теоретик, астрофизик и популяризатор </a:t>
            </a:r>
            <a:r>
              <a:rPr lang="ru-RU" sz="1800" dirty="0" smtClean="0">
                <a:latin typeface="Times New Roman" panose="02020603050405020304" pitchFamily="18" charset="0"/>
                <a:cs typeface="Times New Roman" panose="02020603050405020304" pitchFamily="18" charset="0"/>
              </a:rPr>
              <a:t>науки. В </a:t>
            </a:r>
            <a:r>
              <a:rPr lang="ru-RU" sz="1800" dirty="0">
                <a:latin typeface="Times New Roman" panose="02020603050405020304" pitchFamily="18" charset="0"/>
                <a:cs typeface="Times New Roman" panose="02020603050405020304" pitchFamily="18" charset="0"/>
              </a:rPr>
              <a:t>1933 году покинул СССР, став «невозвращенцем». В 1940 году получил гражданство США. Член-корреспондент АН СССР (с 1932 по 1938 год, восстановлен посмертно в 1990 году). Член Национальной академии наук США (1953</a:t>
            </a:r>
            <a:r>
              <a:rPr lang="ru-RU" sz="1800" dirty="0" smtClean="0">
                <a:latin typeface="Times New Roman" panose="02020603050405020304" pitchFamily="18" charset="0"/>
                <a:cs typeface="Times New Roman" panose="02020603050405020304" pitchFamily="18" charset="0"/>
              </a:rPr>
              <a:t>).Гамов </a:t>
            </a:r>
            <a:r>
              <a:rPr lang="ru-RU" sz="1800" dirty="0">
                <a:latin typeface="Times New Roman" panose="02020603050405020304" pitchFamily="18" charset="0"/>
                <a:cs typeface="Times New Roman" panose="02020603050405020304" pitchFamily="18" charset="0"/>
              </a:rPr>
              <a:t>известен своими работами по квантовой механике, атомной и ядерной физике, астрофизике, космологии, биологии. Он является автором первой количественной теории альфа-распада, одним из основоположников теории «горячей Вселенной» и одним из пионеров применения ядерной физики к вопросам эволюции звёзд. Он впервые чётко сформулировал проблему генетического кода. Широкую известность </a:t>
            </a:r>
            <a:r>
              <a:rPr lang="ru-RU" sz="1800" dirty="0" err="1">
                <a:latin typeface="Times New Roman" panose="02020603050405020304" pitchFamily="18" charset="0"/>
                <a:cs typeface="Times New Roman" panose="02020603050405020304" pitchFamily="18" charset="0"/>
              </a:rPr>
              <a:t>Гамову</a:t>
            </a:r>
            <a:r>
              <a:rPr lang="ru-RU" sz="1800" dirty="0">
                <a:latin typeface="Times New Roman" panose="02020603050405020304" pitchFamily="18" charset="0"/>
                <a:cs typeface="Times New Roman" panose="02020603050405020304" pitchFamily="18" charset="0"/>
              </a:rPr>
              <a:t> принесли его научно-популярные произведения, в которых живым и доступным языком рассказывается о современных научных представлениях</a:t>
            </a:r>
            <a:r>
              <a:rPr lang="ru-RU" sz="1800" dirty="0" smtClean="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3005891"/>
            <a:ext cx="2742064" cy="3672408"/>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68553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322224851"/>
              </p:ext>
            </p:extLst>
          </p:nvPr>
        </p:nvGraphicFramePr>
        <p:xfrm>
          <a:off x="971602" y="764703"/>
          <a:ext cx="7200795" cy="5472608"/>
        </p:xfrm>
        <a:graphic>
          <a:graphicData uri="http://schemas.openxmlformats.org/drawingml/2006/table">
            <a:tbl>
              <a:tblPr firstRow="1" firstCol="1" bandRow="1">
                <a:tableStyleId>{5C22544A-7EE6-4342-B048-85BDC9FD1C3A}</a:tableStyleId>
              </a:tblPr>
              <a:tblGrid>
                <a:gridCol w="1028685">
                  <a:extLst>
                    <a:ext uri="{9D8B030D-6E8A-4147-A177-3AD203B41FA5}">
                      <a16:colId xmlns:a16="http://schemas.microsoft.com/office/drawing/2014/main" xmlns="" val="20000"/>
                    </a:ext>
                  </a:extLst>
                </a:gridCol>
                <a:gridCol w="1028685">
                  <a:extLst>
                    <a:ext uri="{9D8B030D-6E8A-4147-A177-3AD203B41FA5}">
                      <a16:colId xmlns:a16="http://schemas.microsoft.com/office/drawing/2014/main" xmlns="" val="20001"/>
                    </a:ext>
                  </a:extLst>
                </a:gridCol>
                <a:gridCol w="1028685">
                  <a:extLst>
                    <a:ext uri="{9D8B030D-6E8A-4147-A177-3AD203B41FA5}">
                      <a16:colId xmlns:a16="http://schemas.microsoft.com/office/drawing/2014/main" xmlns="" val="20002"/>
                    </a:ext>
                  </a:extLst>
                </a:gridCol>
                <a:gridCol w="1028685">
                  <a:extLst>
                    <a:ext uri="{9D8B030D-6E8A-4147-A177-3AD203B41FA5}">
                      <a16:colId xmlns:a16="http://schemas.microsoft.com/office/drawing/2014/main" xmlns="" val="20003"/>
                    </a:ext>
                  </a:extLst>
                </a:gridCol>
                <a:gridCol w="1028685">
                  <a:extLst>
                    <a:ext uri="{9D8B030D-6E8A-4147-A177-3AD203B41FA5}">
                      <a16:colId xmlns:a16="http://schemas.microsoft.com/office/drawing/2014/main" xmlns="" val="20004"/>
                    </a:ext>
                  </a:extLst>
                </a:gridCol>
                <a:gridCol w="1028685">
                  <a:extLst>
                    <a:ext uri="{9D8B030D-6E8A-4147-A177-3AD203B41FA5}">
                      <a16:colId xmlns:a16="http://schemas.microsoft.com/office/drawing/2014/main" xmlns="" val="20005"/>
                    </a:ext>
                  </a:extLst>
                </a:gridCol>
                <a:gridCol w="1028685">
                  <a:extLst>
                    <a:ext uri="{9D8B030D-6E8A-4147-A177-3AD203B41FA5}">
                      <a16:colId xmlns:a16="http://schemas.microsoft.com/office/drawing/2014/main" xmlns="" val="20006"/>
                    </a:ext>
                  </a:extLst>
                </a:gridCol>
              </a:tblGrid>
              <a:tr h="691388">
                <a:tc gridSpan="7">
                  <a:txBody>
                    <a:bodyPr/>
                    <a:lstStyle/>
                    <a:p>
                      <a:pPr algn="ctr">
                        <a:lnSpc>
                          <a:spcPct val="107000"/>
                        </a:lnSpc>
                        <a:spcAft>
                          <a:spcPts val="0"/>
                        </a:spcAft>
                      </a:pPr>
                      <a:r>
                        <a:rPr lang="ru-RU" sz="1800" dirty="0">
                          <a:solidFill>
                            <a:schemeClr val="bg1"/>
                          </a:solidFill>
                          <a:effectLst/>
                          <a:latin typeface="Times New Roman" panose="02020603050405020304" pitchFamily="18" charset="0"/>
                          <a:cs typeface="Times New Roman" panose="02020603050405020304" pitchFamily="18" charset="0"/>
                        </a:rPr>
                        <a:t>Январь</a:t>
                      </a:r>
                      <a:endParaRPr lang="ru-RU"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829774">
                <a:tc>
                  <a:txBody>
                    <a:bodyPr/>
                    <a:lstStyle/>
                    <a:p>
                      <a:pPr>
                        <a:lnSpc>
                          <a:spcPct val="107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Понедельник</a:t>
                      </a:r>
                      <a:endParaRPr lang="ru-RU"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Вторник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Среда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Четверг</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Пятница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Суббота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Воскресенье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808161">
                <a:tc>
                  <a:txBody>
                    <a:bodyPr/>
                    <a:lstStyle/>
                    <a:p>
                      <a:pPr algn="ctr">
                        <a:lnSpc>
                          <a:spcPct val="107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1</a:t>
                      </a:r>
                      <a:endParaRPr lang="ru-RU"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2" action="ppaction://hlinksldjump"/>
                        </a:rPr>
                        <a:t>2</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3</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3" action="ppaction://hlinksldjump"/>
                        </a:rPr>
                        <a:t>4</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5</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6</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7</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826542">
                <a:tc>
                  <a:txBody>
                    <a:bodyPr/>
                    <a:lstStyle/>
                    <a:p>
                      <a:pPr algn="ctr">
                        <a:lnSpc>
                          <a:spcPct val="107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8</a:t>
                      </a:r>
                      <a:endParaRPr lang="ru-RU"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9</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10</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11</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4" action="ppaction://hlinksldjump"/>
                        </a:rPr>
                        <a:t>12</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5" action="ppaction://hlinksldjump"/>
                        </a:rPr>
                        <a:t>13</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14</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811735">
                <a:tc>
                  <a:txBody>
                    <a:bodyPr/>
                    <a:lstStyle/>
                    <a:p>
                      <a:pPr algn="ctr">
                        <a:lnSpc>
                          <a:spcPct val="107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15</a:t>
                      </a:r>
                      <a:endParaRPr lang="ru-RU"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6" action="ppaction://hlinksldjump"/>
                        </a:rPr>
                        <a:t>16</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17</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7" action="ppaction://hlinksldjump"/>
                        </a:rPr>
                        <a:t>18</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19</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20</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21</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747119">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8" action="ppaction://hlinksldjump"/>
                        </a:rPr>
                        <a:t>22</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23</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24</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9" action="ppaction://hlinksldjump"/>
                        </a:rPr>
                        <a:t>25</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26</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27</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28</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757889">
                <a:tc>
                  <a:txBody>
                    <a:bodyPr/>
                    <a:lstStyle/>
                    <a:p>
                      <a:pPr algn="ctr">
                        <a:lnSpc>
                          <a:spcPct val="107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29</a:t>
                      </a:r>
                      <a:endParaRPr lang="ru-RU"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30</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31</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 </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3" name="Управляющая кнопка: далее 2">
            <a:hlinkClick r:id="rId10"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6677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548679"/>
          </a:xfrm>
        </p:spPr>
        <p:txBody>
          <a:bodyPr>
            <a:normAutofit fontScale="90000"/>
          </a:bodyPr>
          <a:lstStyle/>
          <a:p>
            <a:r>
              <a:rPr lang="ru-RU" sz="3600" dirty="0" smtClean="0">
                <a:latin typeface="Times New Roman" panose="02020603050405020304" pitchFamily="18" charset="0"/>
                <a:cs typeface="Times New Roman" panose="02020603050405020304" pitchFamily="18" charset="0"/>
              </a:rPr>
              <a:t>28 февраля </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07504" y="404664"/>
            <a:ext cx="4614525" cy="4464496"/>
          </a:xfrm>
        </p:spPr>
        <p:txBody>
          <a:bodyPr>
            <a:noAutofit/>
          </a:bodyPr>
          <a:lstStyle/>
          <a:p>
            <a:pPr marL="0" indent="0" algn="just">
              <a:buNone/>
            </a:pPr>
            <a:r>
              <a:rPr lang="ru-RU" b="1" dirty="0">
                <a:latin typeface="Times New Roman" panose="02020603050405020304" pitchFamily="18" charset="0"/>
                <a:cs typeface="Times New Roman" panose="02020603050405020304" pitchFamily="18" charset="0"/>
              </a:rPr>
              <a:t>Рене́ </a:t>
            </a:r>
            <a:r>
              <a:rPr lang="ru-RU" b="1" dirty="0" err="1">
                <a:latin typeface="Times New Roman" panose="02020603050405020304" pitchFamily="18" charset="0"/>
                <a:cs typeface="Times New Roman" panose="02020603050405020304" pitchFamily="18" charset="0"/>
              </a:rPr>
              <a:t>Антуа́н</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Реомю́р</a:t>
            </a:r>
            <a:r>
              <a:rPr lang="ru-RU" b="1" dirty="0" smtClean="0">
                <a:latin typeface="Times New Roman" panose="02020603050405020304" pitchFamily="18" charset="0"/>
                <a:cs typeface="Times New Roman" panose="02020603050405020304" pitchFamily="18" charset="0"/>
              </a:rPr>
              <a:t> (1683-1757)</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 французский естествоиспытатель и натуралист, энтомолог, физик и </a:t>
            </a:r>
            <a:r>
              <a:rPr lang="ru-RU" dirty="0" smtClean="0">
                <a:latin typeface="Times New Roman" panose="02020603050405020304" pitchFamily="18" charset="0"/>
                <a:cs typeface="Times New Roman" panose="02020603050405020304" pitchFamily="18" charset="0"/>
              </a:rPr>
              <a:t>математик</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Основные </a:t>
            </a:r>
            <a:r>
              <a:rPr lang="ru-RU" dirty="0">
                <a:latin typeface="Times New Roman" panose="02020603050405020304" pitchFamily="18" charset="0"/>
                <a:cs typeface="Times New Roman" panose="02020603050405020304" pitchFamily="18" charset="0"/>
              </a:rPr>
              <a:t>труды в области физики, зоологии и др. В 1730 году описал изобретённый им спиртовой термометр, шкала которого определялась точками кипения и замерзания воды и была разделена на 80 градусов (см. Градус Реомюра). В </a:t>
            </a:r>
            <a:r>
              <a:rPr lang="ru-RU" dirty="0" smtClean="0">
                <a:latin typeface="Times New Roman" panose="02020603050405020304" pitchFamily="18" charset="0"/>
                <a:cs typeface="Times New Roman" panose="02020603050405020304" pitchFamily="18" charset="0"/>
              </a:rPr>
              <a:t>области </a:t>
            </a:r>
            <a:r>
              <a:rPr lang="ru-RU" dirty="0">
                <a:latin typeface="Times New Roman" panose="02020603050405020304" pitchFamily="18" charset="0"/>
                <a:cs typeface="Times New Roman" panose="02020603050405020304" pitchFamily="18" charset="0"/>
              </a:rPr>
              <a:t>зоологии осветил вопросы биологии общественных насекомых и тлей, отношения насекомых к растениям; уточнил </a:t>
            </a:r>
            <a:r>
              <a:rPr lang="ru-RU" dirty="0" smtClean="0">
                <a:latin typeface="Times New Roman" panose="02020603050405020304" pitchFamily="18" charset="0"/>
                <a:cs typeface="Times New Roman" panose="02020603050405020304" pitchFamily="18" charset="0"/>
              </a:rPr>
              <a:t>функции </a:t>
            </a:r>
            <a:r>
              <a:rPr lang="ru-RU" dirty="0">
                <a:latin typeface="Times New Roman" panose="02020603050405020304" pitchFamily="18" charset="0"/>
                <a:cs typeface="Times New Roman" panose="02020603050405020304" pitchFamily="18" charset="0"/>
              </a:rPr>
              <a:t>особей пчелиной семьи. </a:t>
            </a:r>
          </a:p>
        </p:txBody>
      </p:sp>
      <p:sp>
        <p:nvSpPr>
          <p:cNvPr id="4" name="Объект 3"/>
          <p:cNvSpPr>
            <a:spLocks noGrp="1"/>
          </p:cNvSpPr>
          <p:nvPr>
            <p:ph sz="half" idx="2"/>
          </p:nvPr>
        </p:nvSpPr>
        <p:spPr>
          <a:xfrm>
            <a:off x="4860031" y="836712"/>
            <a:ext cx="4254486" cy="3888432"/>
          </a:xfrm>
        </p:spPr>
        <p:txBody>
          <a:bodyPr>
            <a:noAutofit/>
          </a:bodyPr>
          <a:lstStyle/>
          <a:p>
            <a:pPr marL="0" indent="0" algn="just">
              <a:buNone/>
            </a:pPr>
            <a:r>
              <a:rPr lang="ru-RU" b="1" dirty="0" err="1">
                <a:latin typeface="Times New Roman" panose="02020603050405020304" pitchFamily="18" charset="0"/>
                <a:cs typeface="Times New Roman" panose="02020603050405020304" pitchFamily="18" charset="0"/>
              </a:rPr>
              <a:t>Сти́вен</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Чу (1948)</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 американский физик-экспериментатор. За исследования в области охлаждения и улавливания атомов с использованием лазерных технологий в 1997 году награждён Нобелевской премией по физике (совместно с Клодом Коэном-</a:t>
            </a:r>
            <a:r>
              <a:rPr lang="ru-RU" dirty="0" err="1">
                <a:latin typeface="Times New Roman" panose="02020603050405020304" pitchFamily="18" charset="0"/>
                <a:cs typeface="Times New Roman" panose="02020603050405020304" pitchFamily="18" charset="0"/>
              </a:rPr>
              <a:t>Таннуджи</a:t>
            </a:r>
            <a:r>
              <a:rPr lang="ru-RU" dirty="0">
                <a:latin typeface="Times New Roman" panose="02020603050405020304" pitchFamily="18" charset="0"/>
                <a:cs typeface="Times New Roman" panose="02020603050405020304" pitchFamily="18" charset="0"/>
              </a:rPr>
              <a:t> и Уильямом Филипсом</a:t>
            </a:r>
            <a:r>
              <a:rPr lang="ru-RU" dirty="0" smtClean="0">
                <a:latin typeface="Times New Roman" panose="02020603050405020304" pitchFamily="18" charset="0"/>
                <a:cs typeface="Times New Roman" panose="02020603050405020304" pitchFamily="18" charset="0"/>
              </a:rPr>
              <a:t>). 21 </a:t>
            </a:r>
            <a:r>
              <a:rPr lang="ru-RU" dirty="0">
                <a:latin typeface="Times New Roman" panose="02020603050405020304" pitchFamily="18" charset="0"/>
                <a:cs typeface="Times New Roman" panose="02020603050405020304" pitchFamily="18" charset="0"/>
              </a:rPr>
              <a:t>января 2009 года президент США Барак Обама назначил Стивена Чу на пост министра энергетики.</a:t>
            </a:r>
          </a:p>
          <a:p>
            <a:endParaRPr lang="ru-RU" dirty="0"/>
          </a:p>
        </p:txBody>
      </p:sp>
      <p:pic>
        <p:nvPicPr>
          <p:cNvPr id="6" name="Рисунок 5"/>
          <p:cNvPicPr>
            <a:picLocks noChangeAspect="1"/>
          </p:cNvPicPr>
          <p:nvPr/>
        </p:nvPicPr>
        <p:blipFill>
          <a:blip r:embed="rId2"/>
          <a:stretch>
            <a:fillRect/>
          </a:stretch>
        </p:blipFill>
        <p:spPr>
          <a:xfrm>
            <a:off x="125417" y="4597940"/>
            <a:ext cx="1861675" cy="219635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365104"/>
            <a:ext cx="1803495" cy="2335526"/>
          </a:xfrm>
          <a:prstGeom prst="rect">
            <a:avLst/>
          </a:prstGeom>
        </p:spPr>
      </p:pic>
      <p:sp>
        <p:nvSpPr>
          <p:cNvPr id="8" name="Управляющая кнопка: возврат 7">
            <a:hlinkClick r:id="rId4"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75663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163487"/>
          </a:xfrm>
        </p:spPr>
        <p:txBody>
          <a:bodyPr>
            <a:normAutofit fontScale="90000"/>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29721708"/>
              </p:ext>
            </p:extLst>
          </p:nvPr>
        </p:nvGraphicFramePr>
        <p:xfrm>
          <a:off x="960099" y="1016732"/>
          <a:ext cx="7478303" cy="4824535"/>
        </p:xfrm>
        <a:graphic>
          <a:graphicData uri="http://schemas.openxmlformats.org/drawingml/2006/table">
            <a:tbl>
              <a:tblPr firstRow="1" firstCol="1" bandRow="1">
                <a:tableStyleId>{5C22544A-7EE6-4342-B048-85BDC9FD1C3A}</a:tableStyleId>
              </a:tblPr>
              <a:tblGrid>
                <a:gridCol w="1068329">
                  <a:extLst>
                    <a:ext uri="{9D8B030D-6E8A-4147-A177-3AD203B41FA5}">
                      <a16:colId xmlns:a16="http://schemas.microsoft.com/office/drawing/2014/main" xmlns="" val="20000"/>
                    </a:ext>
                  </a:extLst>
                </a:gridCol>
                <a:gridCol w="1068329">
                  <a:extLst>
                    <a:ext uri="{9D8B030D-6E8A-4147-A177-3AD203B41FA5}">
                      <a16:colId xmlns:a16="http://schemas.microsoft.com/office/drawing/2014/main" xmlns="" val="20001"/>
                    </a:ext>
                  </a:extLst>
                </a:gridCol>
                <a:gridCol w="1068329">
                  <a:extLst>
                    <a:ext uri="{9D8B030D-6E8A-4147-A177-3AD203B41FA5}">
                      <a16:colId xmlns:a16="http://schemas.microsoft.com/office/drawing/2014/main" xmlns="" val="20002"/>
                    </a:ext>
                  </a:extLst>
                </a:gridCol>
                <a:gridCol w="1068329">
                  <a:extLst>
                    <a:ext uri="{9D8B030D-6E8A-4147-A177-3AD203B41FA5}">
                      <a16:colId xmlns:a16="http://schemas.microsoft.com/office/drawing/2014/main" xmlns="" val="20003"/>
                    </a:ext>
                  </a:extLst>
                </a:gridCol>
                <a:gridCol w="1068329">
                  <a:extLst>
                    <a:ext uri="{9D8B030D-6E8A-4147-A177-3AD203B41FA5}">
                      <a16:colId xmlns:a16="http://schemas.microsoft.com/office/drawing/2014/main" xmlns="" val="20004"/>
                    </a:ext>
                  </a:extLst>
                </a:gridCol>
                <a:gridCol w="1068329">
                  <a:extLst>
                    <a:ext uri="{9D8B030D-6E8A-4147-A177-3AD203B41FA5}">
                      <a16:colId xmlns:a16="http://schemas.microsoft.com/office/drawing/2014/main" xmlns="" val="20005"/>
                    </a:ext>
                  </a:extLst>
                </a:gridCol>
                <a:gridCol w="1068329">
                  <a:extLst>
                    <a:ext uri="{9D8B030D-6E8A-4147-A177-3AD203B41FA5}">
                      <a16:colId xmlns:a16="http://schemas.microsoft.com/office/drawing/2014/main" xmlns="" val="20006"/>
                    </a:ext>
                  </a:extLst>
                </a:gridCol>
              </a:tblGrid>
              <a:tr h="608069">
                <a:tc gridSpan="7">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Март</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729778">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Вторник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Среда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Четверг</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Пятница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Суббота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Воскресенье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22200">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2" action="ppaction://hlinksldjump"/>
                        </a:rPr>
                        <a:t>2</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26937">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4</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solidFill>
                            <a:srgbClr val="FF0000"/>
                          </a:solidFill>
                          <a:effectLst/>
                          <a:latin typeface="Times New Roman" panose="02020603050405020304" pitchFamily="18" charset="0"/>
                          <a:cs typeface="Times New Roman" panose="02020603050405020304" pitchFamily="18" charset="0"/>
                          <a:hlinkClick r:id="rId3" action="ppaction://hlinksldjump"/>
                        </a:rPr>
                        <a:t>7</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4" action="ppaction://hlinksldjump"/>
                        </a:rPr>
                        <a:t>10</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13913">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11</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5" action="ppaction://hlinksldjump"/>
                        </a:rPr>
                        <a:t>16</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657083">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6" action="ppaction://hlinksldjump"/>
                        </a:rPr>
                        <a:t>18</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7" action="ppaction://hlinksldjump"/>
                        </a:rPr>
                        <a:t>21</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8" action="ppaction://hlinksldjump"/>
                        </a:rPr>
                        <a:t>22</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666555">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9" action="ppaction://hlinksldjump"/>
                        </a:rPr>
                        <a:t>25</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10" action="ppaction://hlinksldjump"/>
                        </a:rPr>
                        <a:t>27</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11" action="ppaction://hlinksldjump"/>
                        </a:rPr>
                        <a:t>28</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30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31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5" name="Управляющая кнопка: далее 4">
            <a:hlinkClick r:id="rId12"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56250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1026"/>
            <a:ext cx="7704667" cy="739551"/>
          </a:xfrm>
        </p:spPr>
        <p:txBody>
          <a:bodyPr>
            <a:normAutofit/>
          </a:bodyPr>
          <a:lstStyle/>
          <a:p>
            <a:r>
              <a:rPr lang="ru-RU" sz="3600" dirty="0" smtClean="0">
                <a:latin typeface="Times New Roman" panose="02020603050405020304" pitchFamily="18" charset="0"/>
                <a:cs typeface="Times New Roman" panose="02020603050405020304" pitchFamily="18" charset="0"/>
              </a:rPr>
              <a:t>2 марта</a:t>
            </a:r>
            <a:endParaRPr lang="ru-RU" sz="3600"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395537" y="1947521"/>
            <a:ext cx="5544616" cy="347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pP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Гео́ргий</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Никола́евич</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Флёров (1913-1990)</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советский </a:t>
            </a:r>
            <a:r>
              <a:rPr kumimoji="0" lang="ru-RU" altLang="ru-RU" sz="1800" b="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физик-ядерщик</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основатель Объединённого института ядерных исследований</a:t>
            </a:r>
          </a:p>
          <a:p>
            <a:pPr marL="0" marR="0" lvl="0" indent="0" algn="just" defTabSz="914400" rtl="0" eaLnBrk="0" fontAlgn="base" latinLnBrk="0" hangingPunct="0">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 Дубне, академик АН СССР (1968). Герой Социалистического Труда. Лауреат Ленинской премии. </a:t>
            </a: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1940 году, работая в ЛФТИ</a:t>
            </a:r>
            <a:r>
              <a:rPr lang="ru-RU" sz="1800" dirty="0" smtClean="0">
                <a:latin typeface="Times New Roman" panose="02020603050405020304" pitchFamily="18" charset="0"/>
                <a:cs typeface="Times New Roman" panose="02020603050405020304" pitchFamily="18" charset="0"/>
              </a:rPr>
              <a:t>, совместно </a:t>
            </a:r>
            <a:r>
              <a:rPr lang="ru-RU" sz="1800" dirty="0">
                <a:latin typeface="Times New Roman" panose="02020603050405020304" pitchFamily="18" charset="0"/>
                <a:cs typeface="Times New Roman" panose="02020603050405020304" pitchFamily="18" charset="0"/>
              </a:rPr>
              <a:t>с К. А. Петржаком открыл </a:t>
            </a:r>
            <a:r>
              <a:rPr lang="ru-RU" sz="1800" dirty="0" smtClean="0">
                <a:latin typeface="Times New Roman" panose="02020603050405020304" pitchFamily="18" charset="0"/>
                <a:cs typeface="Times New Roman" panose="02020603050405020304" pitchFamily="18" charset="0"/>
              </a:rPr>
              <a:t>новый тип радиоактивных превращений</a:t>
            </a:r>
            <a:r>
              <a:rPr lang="ru-RU" sz="1800" dirty="0">
                <a:latin typeface="Times New Roman" panose="02020603050405020304" pitchFamily="18" charset="0"/>
                <a:cs typeface="Times New Roman" panose="02020603050405020304" pitchFamily="18" charset="0"/>
              </a:rPr>
              <a:t> — спонтанное деление ядер </a:t>
            </a:r>
            <a:r>
              <a:rPr lang="ru-RU" sz="1800" dirty="0" smtClean="0">
                <a:latin typeface="Times New Roman" panose="02020603050405020304" pitchFamily="18" charset="0"/>
                <a:cs typeface="Times New Roman" panose="02020603050405020304" pitchFamily="18" charset="0"/>
              </a:rPr>
              <a:t>урана. Осенью </a:t>
            </a:r>
            <a:r>
              <a:rPr lang="ru-RU" sz="1800" dirty="0">
                <a:latin typeface="Times New Roman" panose="02020603050405020304" pitchFamily="18" charset="0"/>
                <a:cs typeface="Times New Roman" panose="02020603050405020304" pitchFamily="18" charset="0"/>
              </a:rPr>
              <a:t>1942 года в </a:t>
            </a:r>
            <a:r>
              <a:rPr lang="ru-RU" sz="1800" dirty="0" smtClean="0">
                <a:latin typeface="Times New Roman" panose="02020603050405020304" pitchFamily="18" charset="0"/>
                <a:cs typeface="Times New Roman" panose="02020603050405020304" pitchFamily="18" charset="0"/>
              </a:rPr>
              <a:t>разгар</a:t>
            </a:r>
          </a:p>
          <a:p>
            <a:pPr marL="0" indent="0" algn="just">
              <a:buNone/>
            </a:pPr>
            <a:r>
              <a:rPr lang="ru-RU" sz="1800" dirty="0" smtClean="0">
                <a:latin typeface="Times New Roman" panose="02020603050405020304" pitchFamily="18" charset="0"/>
                <a:cs typeface="Times New Roman" panose="02020603050405020304" pitchFamily="18" charset="0"/>
              </a:rPr>
              <a:t>боёв </a:t>
            </a:r>
            <a:r>
              <a:rPr lang="ru-RU" sz="1800" dirty="0">
                <a:latin typeface="Times New Roman" panose="02020603050405020304" pitchFamily="18" charset="0"/>
                <a:cs typeface="Times New Roman" panose="02020603050405020304" pitchFamily="18" charset="0"/>
              </a:rPr>
              <a:t>на фронте в журнале «Доклады Академии </a:t>
            </a:r>
            <a:r>
              <a:rPr lang="ru-RU" sz="1800" dirty="0" smtClean="0">
                <a:latin typeface="Times New Roman" panose="02020603050405020304" pitchFamily="18" charset="0"/>
                <a:cs typeface="Times New Roman" panose="02020603050405020304" pitchFamily="18" charset="0"/>
              </a:rPr>
              <a:t>наук СССР</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публикуется статья </a:t>
            </a:r>
            <a:r>
              <a:rPr lang="ru-RU" sz="1800" dirty="0">
                <a:latin typeface="Times New Roman" panose="02020603050405020304" pitchFamily="18" charset="0"/>
                <a:cs typeface="Times New Roman" panose="02020603050405020304" pitchFamily="18" charset="0"/>
              </a:rPr>
              <a:t>«К работам: „Спонтанное деление урана“ и „</a:t>
            </a:r>
            <a:r>
              <a:rPr lang="ru-RU" sz="1800" dirty="0" smtClean="0">
                <a:latin typeface="Times New Roman" panose="02020603050405020304" pitchFamily="18" charset="0"/>
                <a:cs typeface="Times New Roman" panose="02020603050405020304" pitchFamily="18" charset="0"/>
              </a:rPr>
              <a:t>Спонтанное деление тория».</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2708920"/>
            <a:ext cx="2378199" cy="3928743"/>
          </a:xfrm>
          <a:prstGeom prst="rect">
            <a:avLst/>
          </a:prstGeom>
        </p:spPr>
      </p:pic>
      <p:sp>
        <p:nvSpPr>
          <p:cNvPr id="6" name="Управляющая кнопка: возврат 5">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15395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667543"/>
          </a:xfrm>
        </p:spPr>
        <p:txBody>
          <a:bodyPr>
            <a:normAutofit fontScale="90000"/>
          </a:bodyPr>
          <a:lstStyle/>
          <a:p>
            <a:r>
              <a:rPr lang="ru-RU" dirty="0" smtClean="0">
                <a:latin typeface="Times New Roman" panose="02020603050405020304" pitchFamily="18" charset="0"/>
                <a:cs typeface="Times New Roman" panose="02020603050405020304" pitchFamily="18" charset="0"/>
              </a:rPr>
              <a:t>7 марта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3" y="1772816"/>
            <a:ext cx="5184576" cy="4680520"/>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Антуан </a:t>
            </a:r>
            <a:r>
              <a:rPr lang="ru-RU" sz="1800" b="1" dirty="0" err="1">
                <a:latin typeface="Times New Roman" panose="02020603050405020304" pitchFamily="18" charset="0"/>
                <a:cs typeface="Times New Roman" panose="02020603050405020304" pitchFamily="18" charset="0"/>
              </a:rPr>
              <a:t>Сезар</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Беккерель (1788-1878)</a:t>
            </a:r>
            <a:r>
              <a:rPr lang="ru-RU" sz="1800" dirty="0">
                <a:latin typeface="Times New Roman" panose="02020603050405020304" pitchFamily="18" charset="0"/>
                <a:cs typeface="Times New Roman" panose="02020603050405020304" pitchFamily="18" charset="0"/>
              </a:rPr>
              <a:t> — французский </a:t>
            </a:r>
            <a:r>
              <a:rPr lang="ru-RU" sz="1800" dirty="0" smtClean="0">
                <a:latin typeface="Times New Roman" panose="02020603050405020304" pitchFamily="18" charset="0"/>
                <a:cs typeface="Times New Roman" panose="02020603050405020304" pitchFamily="18" charset="0"/>
              </a:rPr>
              <a:t>физик. Беккерель </a:t>
            </a:r>
            <a:r>
              <a:rPr lang="ru-RU" sz="1800" dirty="0">
                <a:latin typeface="Times New Roman" panose="02020603050405020304" pitchFamily="18" charset="0"/>
                <a:cs typeface="Times New Roman" panose="02020603050405020304" pitchFamily="18" charset="0"/>
              </a:rPr>
              <a:t>написал 529 заметок, учёных мемуаров и отдельных сочинений, всё почти исключительно по электричеству; однако в этом числе находится несколько работ по агрономии, метеорологии и геологии, которой он занимался под руководством </a:t>
            </a:r>
            <a:r>
              <a:rPr lang="ru-RU" sz="1800" dirty="0" err="1" smtClean="0">
                <a:latin typeface="Times New Roman" panose="02020603050405020304" pitchFamily="18" charset="0"/>
                <a:cs typeface="Times New Roman" panose="02020603050405020304" pitchFamily="18" charset="0"/>
              </a:rPr>
              <a:t>Броньяра</a:t>
            </a:r>
            <a:r>
              <a:rPr lang="ru-RU" sz="1800" dirty="0" smtClean="0">
                <a:latin typeface="Times New Roman" panose="02020603050405020304" pitchFamily="18" charset="0"/>
                <a:cs typeface="Times New Roman" panose="02020603050405020304" pitchFamily="18" charset="0"/>
              </a:rPr>
              <a:t>. Его </a:t>
            </a:r>
            <a:r>
              <a:rPr lang="ru-RU" sz="1800" dirty="0">
                <a:latin typeface="Times New Roman" panose="02020603050405020304" pitchFamily="18" charset="0"/>
                <a:cs typeface="Times New Roman" panose="02020603050405020304" pitchFamily="18" charset="0"/>
              </a:rPr>
              <a:t>внук, Антуан Анри Беккерель, </a:t>
            </a:r>
            <a:r>
              <a:rPr lang="ru-RU" sz="1800" dirty="0" smtClean="0">
                <a:latin typeface="Times New Roman" panose="02020603050405020304" pitchFamily="18" charset="0"/>
                <a:cs typeface="Times New Roman" panose="02020603050405020304" pitchFamily="18" charset="0"/>
              </a:rPr>
              <a:t>прославился </a:t>
            </a:r>
            <a:r>
              <a:rPr lang="ru-RU" sz="1800" dirty="0">
                <a:latin typeface="Times New Roman" panose="02020603050405020304" pitchFamily="18" charset="0"/>
                <a:cs typeface="Times New Roman" panose="02020603050405020304" pitchFamily="18" charset="0"/>
              </a:rPr>
              <a:t>открытием радиоактивности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3454137"/>
            <a:ext cx="2237455" cy="3254479"/>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92290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10 марта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628800"/>
            <a:ext cx="4752527" cy="4680520"/>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Вал </a:t>
            </a:r>
            <a:r>
              <a:rPr lang="ru-RU" sz="1800" b="1" dirty="0" err="1">
                <a:latin typeface="Times New Roman" panose="02020603050405020304" pitchFamily="18" charset="0"/>
                <a:cs typeface="Times New Roman" panose="02020603050405020304" pitchFamily="18" charset="0"/>
              </a:rPr>
              <a:t>Логсден</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Фитч</a:t>
            </a:r>
            <a:r>
              <a:rPr lang="ru-RU" sz="1800" b="1" dirty="0" smtClean="0">
                <a:latin typeface="Times New Roman" panose="02020603050405020304" pitchFamily="18" charset="0"/>
                <a:cs typeface="Times New Roman" panose="02020603050405020304" pitchFamily="18" charset="0"/>
              </a:rPr>
              <a:t> (1923-2015)</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американский физик, лауреат Нобелевской премии по физике 1980 года «За открытие нарушений фундаментальных принципов симметрии в распаде нейтральных K-мезонов» совместно с Джеймсом Уотсоном </a:t>
            </a:r>
            <a:r>
              <a:rPr lang="ru-RU" sz="1800" dirty="0" err="1">
                <a:latin typeface="Times New Roman" panose="02020603050405020304" pitchFamily="18" charset="0"/>
                <a:cs typeface="Times New Roman" panose="02020603050405020304" pitchFamily="18" charset="0"/>
              </a:rPr>
              <a:t>Кронином</a:t>
            </a:r>
            <a:r>
              <a:rPr lang="ru-RU" sz="1800" dirty="0">
                <a:latin typeface="Times New Roman" panose="02020603050405020304" pitchFamily="18" charset="0"/>
                <a:cs typeface="Times New Roman" panose="02020603050405020304" pitchFamily="18" charset="0"/>
              </a:rPr>
              <a:t>. Заслуженный профессор Принстонского университета, член НАН США. Удостоен Национальной научной медали (1993). Окончил Университет </a:t>
            </a:r>
            <a:r>
              <a:rPr lang="ru-RU" sz="1800" dirty="0" err="1">
                <a:latin typeface="Times New Roman" panose="02020603050405020304" pitchFamily="18" charset="0"/>
                <a:cs typeface="Times New Roman" panose="02020603050405020304" pitchFamily="18" charset="0"/>
              </a:rPr>
              <a:t>Макгилла</a:t>
            </a:r>
            <a:r>
              <a:rPr lang="ru-RU" sz="1800" dirty="0">
                <a:latin typeface="Times New Roman" panose="02020603050405020304" pitchFamily="18" charset="0"/>
                <a:cs typeface="Times New Roman" panose="02020603050405020304" pitchFamily="18" charset="0"/>
              </a:rPr>
              <a:t> (бакалавр, 1948). Степень доктора философии по физике получил в Колумбийском университете в 1954 году.</a:t>
            </a:r>
            <a:endParaRPr lang="ru-RU" sz="1800" dirty="0"/>
          </a:p>
          <a:p>
            <a:pPr marL="0" indent="0">
              <a:buNone/>
            </a:pPr>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3501008"/>
            <a:ext cx="2553943" cy="3240359"/>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95058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332656"/>
            <a:ext cx="7704667" cy="720080"/>
          </a:xfrm>
        </p:spPr>
        <p:txBody>
          <a:bodyPr>
            <a:normAutofit/>
          </a:bodyPr>
          <a:lstStyle/>
          <a:p>
            <a:r>
              <a:rPr lang="ru-RU" sz="3600" dirty="0" smtClean="0">
                <a:latin typeface="Times New Roman" panose="02020603050405020304" pitchFamily="18" charset="0"/>
                <a:cs typeface="Times New Roman" panose="02020603050405020304" pitchFamily="18" charset="0"/>
              </a:rPr>
              <a:t>16 марта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07504" y="1052737"/>
            <a:ext cx="4536504" cy="4176463"/>
          </a:xfrm>
        </p:spPr>
        <p:txBody>
          <a:bodyPr>
            <a:normAutofit/>
          </a:bodyPr>
          <a:lstStyle/>
          <a:p>
            <a:pPr marL="0" indent="0" algn="just">
              <a:buNone/>
            </a:pPr>
            <a:r>
              <a:rPr lang="ru-RU" b="1" dirty="0">
                <a:latin typeface="Times New Roman" panose="02020603050405020304" pitchFamily="18" charset="0"/>
                <a:cs typeface="Times New Roman" panose="02020603050405020304" pitchFamily="18" charset="0"/>
              </a:rPr>
              <a:t>Генрих Густав </a:t>
            </a:r>
            <a:r>
              <a:rPr lang="ru-RU" b="1" dirty="0" err="1">
                <a:latin typeface="Times New Roman" panose="02020603050405020304" pitchFamily="18" charset="0"/>
                <a:cs typeface="Times New Roman" panose="02020603050405020304" pitchFamily="18" charset="0"/>
              </a:rPr>
              <a:t>Иоханнес</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Кайзер (1853-1913)</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 немецкий </a:t>
            </a:r>
            <a:r>
              <a:rPr lang="ru-RU" dirty="0" smtClean="0">
                <a:latin typeface="Times New Roman" panose="02020603050405020304" pitchFamily="18" charset="0"/>
                <a:cs typeface="Times New Roman" panose="02020603050405020304" pitchFamily="18" charset="0"/>
              </a:rPr>
              <a:t>физик. Окончил </a:t>
            </a:r>
            <a:r>
              <a:rPr lang="ru-RU" dirty="0">
                <a:latin typeface="Times New Roman" panose="02020603050405020304" pitchFamily="18" charset="0"/>
                <a:cs typeface="Times New Roman" panose="02020603050405020304" pitchFamily="18" charset="0"/>
              </a:rPr>
              <a:t>Боннский университет, где в 1894—1920 годах преподавал, а также создал центр спектроскопии. </a:t>
            </a:r>
            <a:r>
              <a:rPr lang="ru-RU" dirty="0" smtClean="0">
                <a:latin typeface="Times New Roman" panose="02020603050405020304" pitchFamily="18" charset="0"/>
                <a:cs typeface="Times New Roman" panose="02020603050405020304" pitchFamily="18" charset="0"/>
              </a:rPr>
              <a:t>Первоначально </a:t>
            </a:r>
            <a:r>
              <a:rPr lang="ru-RU" dirty="0">
                <a:latin typeface="Times New Roman" panose="02020603050405020304" pitchFamily="18" charset="0"/>
                <a:cs typeface="Times New Roman" panose="02020603050405020304" pitchFamily="18" charset="0"/>
              </a:rPr>
              <a:t>занимался исследованиями акустических волн, что было темой его диссертации в Берлинском университете в 1879 году, установил присутствие гелия в атмосфере Земли. Вместе с Карлом Рунге исследовал спектры химических </a:t>
            </a:r>
            <a:r>
              <a:rPr lang="ru-RU" dirty="0" smtClean="0">
                <a:latin typeface="Times New Roman" panose="02020603050405020304" pitchFamily="18" charset="0"/>
                <a:cs typeface="Times New Roman" panose="02020603050405020304" pitchFamily="18" charset="0"/>
              </a:rPr>
              <a:t>элементов . В </a:t>
            </a:r>
            <a:r>
              <a:rPr lang="ru-RU" dirty="0">
                <a:latin typeface="Times New Roman" panose="02020603050405020304" pitchFamily="18" charset="0"/>
                <a:cs typeface="Times New Roman" panose="02020603050405020304" pitchFamily="18" charset="0"/>
              </a:rPr>
              <a:t>честь Кайзера названа единица СГС «кайзер», </a:t>
            </a:r>
            <a:r>
              <a:rPr lang="ru-RU" dirty="0" smtClean="0">
                <a:latin typeface="Times New Roman" panose="02020603050405020304" pitchFamily="18" charset="0"/>
                <a:cs typeface="Times New Roman" panose="02020603050405020304" pitchFamily="18" charset="0"/>
              </a:rPr>
              <a:t>обозначающая </a:t>
            </a:r>
            <a:r>
              <a:rPr lang="ru-RU" dirty="0">
                <a:latin typeface="Times New Roman" panose="02020603050405020304" pitchFamily="18" charset="0"/>
                <a:cs typeface="Times New Roman" panose="02020603050405020304" pitchFamily="18" charset="0"/>
              </a:rPr>
              <a:t>волновое число</a:t>
            </a:r>
            <a:r>
              <a:rPr lang="ru-RU" dirty="0" smtClean="0">
                <a:latin typeface="Times New Roman" panose="02020603050405020304" pitchFamily="18" charset="0"/>
                <a:cs typeface="Times New Roman" panose="02020603050405020304" pitchFamily="18" charset="0"/>
              </a:rPr>
              <a:t>.</a:t>
            </a:r>
          </a:p>
          <a:p>
            <a:pPr marL="0" indent="0">
              <a:buNone/>
            </a:pPr>
            <a:endParaRPr lang="ru-RU" sz="3800" dirty="0">
              <a:latin typeface="Times New Roman" panose="02020603050405020304" pitchFamily="18" charset="0"/>
              <a:cs typeface="Times New Roman" panose="02020603050405020304" pitchFamily="18" charset="0"/>
            </a:endParaRPr>
          </a:p>
          <a:p>
            <a:endParaRPr lang="ru-RU" sz="2100" dirty="0"/>
          </a:p>
        </p:txBody>
      </p:sp>
      <p:sp>
        <p:nvSpPr>
          <p:cNvPr id="5" name="Объект 4"/>
          <p:cNvSpPr>
            <a:spLocks noGrp="1"/>
          </p:cNvSpPr>
          <p:nvPr>
            <p:ph sz="half" idx="2"/>
          </p:nvPr>
        </p:nvSpPr>
        <p:spPr>
          <a:xfrm>
            <a:off x="4788024" y="1988840"/>
            <a:ext cx="3986262" cy="1872209"/>
          </a:xfrm>
        </p:spPr>
        <p:txBody>
          <a:bodyPr>
            <a:noAutofit/>
          </a:bodyPr>
          <a:lstStyle/>
          <a:p>
            <a:pPr marL="0" indent="0" algn="just">
              <a:buNone/>
            </a:pPr>
            <a:r>
              <a:rPr lang="ru-RU" b="1" dirty="0" smtClean="0">
                <a:latin typeface="Times New Roman" panose="02020603050405020304" pitchFamily="18" charset="0"/>
                <a:cs typeface="Times New Roman" panose="02020603050405020304" pitchFamily="18" charset="0"/>
              </a:rPr>
              <a:t>Фредерик Райнес (1918-1998)</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 американский физик, профессор, лауреат Нобелевской премии по физике (1995) за открытие нейтрино. Фредерик Райнес получил докторскую степень по физике в Нью-Йоркском университете (1944).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1951 Райнес становится профессором физики и деканом кафедры физики Технологического института в </a:t>
            </a:r>
            <a:r>
              <a:rPr lang="ru-RU" dirty="0" smtClean="0">
                <a:latin typeface="Times New Roman" panose="02020603050405020304" pitchFamily="18" charset="0"/>
                <a:cs typeface="Times New Roman" panose="02020603050405020304" pitchFamily="18" charset="0"/>
              </a:rPr>
              <a:t>Петербурге.  </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58" y="4420970"/>
            <a:ext cx="1719100" cy="2397152"/>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547" y="4417182"/>
            <a:ext cx="1954424" cy="2400940"/>
          </a:xfrm>
          <a:prstGeom prst="rect">
            <a:avLst/>
          </a:prstGeom>
        </p:spPr>
      </p:pic>
      <p:sp>
        <p:nvSpPr>
          <p:cNvPr id="7" name="Управляющая кнопка: возврат 6">
            <a:hlinkClick r:id="rId4"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19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1328725"/>
          </a:xfrm>
        </p:spPr>
        <p:txBody>
          <a:bodyPr>
            <a:normAutofit/>
          </a:bodyPr>
          <a:lstStyle/>
          <a:p>
            <a:r>
              <a:rPr lang="ru-RU" sz="3600" dirty="0" smtClean="0">
                <a:latin typeface="Times New Roman" panose="02020603050405020304" pitchFamily="18" charset="0"/>
                <a:cs typeface="Times New Roman" panose="02020603050405020304" pitchFamily="18" charset="0"/>
              </a:rPr>
              <a:t>18 марта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57224" y="1643050"/>
            <a:ext cx="4536505" cy="4691541"/>
          </a:xfrm>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Рудольф </a:t>
            </a:r>
            <a:r>
              <a:rPr lang="ru-RU" sz="1800" b="1" dirty="0" err="1">
                <a:latin typeface="Times New Roman" panose="02020603050405020304" pitchFamily="18" charset="0"/>
                <a:cs typeface="Times New Roman" panose="02020603050405020304" pitchFamily="18" charset="0"/>
              </a:rPr>
              <a:t>Кристиа́н</a:t>
            </a:r>
            <a:r>
              <a:rPr lang="ru-RU" sz="1800" b="1" dirty="0">
                <a:latin typeface="Times New Roman" panose="02020603050405020304" pitchFamily="18" charset="0"/>
                <a:cs typeface="Times New Roman" panose="02020603050405020304" pitchFamily="18" charset="0"/>
              </a:rPr>
              <a:t> Карл </a:t>
            </a:r>
            <a:r>
              <a:rPr lang="ru-RU" sz="1800" b="1" dirty="0" err="1" smtClean="0">
                <a:latin typeface="Times New Roman" panose="02020603050405020304" pitchFamily="18" charset="0"/>
                <a:cs typeface="Times New Roman" panose="02020603050405020304" pitchFamily="18" charset="0"/>
              </a:rPr>
              <a:t>Ди́зель</a:t>
            </a:r>
            <a:r>
              <a:rPr lang="ru-RU" sz="1800" b="1" dirty="0" smtClean="0">
                <a:latin typeface="Times New Roman" panose="02020603050405020304" pitchFamily="18" charset="0"/>
                <a:cs typeface="Times New Roman" panose="02020603050405020304" pitchFamily="18" charset="0"/>
              </a:rPr>
              <a:t> (1858-1913)</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немецкий инженер и изобретатель</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создатель дизельного двигателя (1897). 27 февраля 1892 года Дизель подает заявку на получение патента на «новый рациональный тепловой двигатель», который и получает в императорском патентном бюро в Берлине 23 февраля 1893 года под названием «Метод и аппарат для преобразования высокой температуры в работу» (зарегистрирован 28 февраля 1892 года). Второй патент с модифицированным циклом Карно был зарегистрирован 29 ноября 1893 года.</a:t>
            </a:r>
            <a:endParaRPr lang="ru-RU" sz="1800"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3418600"/>
            <a:ext cx="2458806" cy="3278408"/>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67620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667543"/>
          </a:xfrm>
        </p:spPr>
        <p:txBody>
          <a:bodyPr>
            <a:normAutofit/>
          </a:bodyPr>
          <a:lstStyle/>
          <a:p>
            <a:r>
              <a:rPr lang="ru-RU" sz="3600" dirty="0" smtClean="0">
                <a:latin typeface="Times New Roman" panose="02020603050405020304" pitchFamily="18" charset="0"/>
                <a:cs typeface="Times New Roman" panose="02020603050405020304" pitchFamily="18" charset="0"/>
              </a:rPr>
              <a:t>21 марта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87624" y="1124744"/>
            <a:ext cx="4608512" cy="5328592"/>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Жан </a:t>
            </a:r>
            <a:r>
              <a:rPr lang="ru-RU" sz="1800" b="1" dirty="0" err="1">
                <a:latin typeface="Times New Roman" panose="02020603050405020304" pitchFamily="18" charset="0"/>
                <a:cs typeface="Times New Roman" panose="02020603050405020304" pitchFamily="18" charset="0"/>
              </a:rPr>
              <a:t>Бати́ст</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Жозе́ф</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Фурье́ (1768-1830)</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французский математик и </a:t>
            </a:r>
            <a:r>
              <a:rPr lang="ru-RU" sz="1800" dirty="0" err="1" smtClean="0">
                <a:latin typeface="Times New Roman" panose="02020603050405020304" pitchFamily="18" charset="0"/>
                <a:cs typeface="Times New Roman" panose="02020603050405020304" pitchFamily="18" charset="0"/>
              </a:rPr>
              <a:t>физик.Ещё</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1789 году в Париже в Королевской Академии Наук Фурье представил работу о численном решении уравнений любой </a:t>
            </a:r>
            <a:r>
              <a:rPr lang="ru-RU" sz="1800" dirty="0" smtClean="0">
                <a:latin typeface="Times New Roman" panose="02020603050405020304" pitchFamily="18" charset="0"/>
                <a:cs typeface="Times New Roman" panose="02020603050405020304" pitchFamily="18" charset="0"/>
              </a:rPr>
              <a:t>степени. </a:t>
            </a:r>
            <a:r>
              <a:rPr lang="ru-RU" sz="1800" dirty="0">
                <a:latin typeface="Times New Roman" panose="02020603050405020304" pitchFamily="18" charset="0"/>
                <a:cs typeface="Times New Roman" panose="02020603050405020304" pitchFamily="18" charset="0"/>
              </a:rPr>
              <a:t>В своих лекциях в 1796 году он изложил теорему о числе действительных корней алгебраического уравнения, лежащих между данными границами, названную впоследствии его именем. Данная работа получила своё логическое завершение в работах Штурма в 1829 </a:t>
            </a:r>
            <a:r>
              <a:rPr lang="ru-RU" sz="1800" dirty="0" smtClean="0">
                <a:latin typeface="Times New Roman" panose="02020603050405020304" pitchFamily="18" charset="0"/>
                <a:cs typeface="Times New Roman" panose="02020603050405020304" pitchFamily="18" charset="0"/>
              </a:rPr>
              <a:t>году </a:t>
            </a:r>
            <a:r>
              <a:rPr lang="ru-RU" sz="1800" dirty="0">
                <a:latin typeface="Times New Roman" panose="02020603050405020304" pitchFamily="18" charset="0"/>
                <a:cs typeface="Times New Roman" panose="02020603050405020304" pitchFamily="18" charset="0"/>
              </a:rPr>
              <a:t>и Коши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3645024"/>
            <a:ext cx="2509802" cy="3071998"/>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5382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595535"/>
          </a:xfrm>
        </p:spPr>
        <p:txBody>
          <a:bodyPr>
            <a:normAutofit fontScale="90000"/>
          </a:bodyPr>
          <a:lstStyle/>
          <a:p>
            <a:r>
              <a:rPr lang="ru-RU" dirty="0" smtClean="0">
                <a:latin typeface="Times New Roman" panose="02020603050405020304" pitchFamily="18" charset="0"/>
                <a:cs typeface="Times New Roman" panose="02020603050405020304" pitchFamily="18" charset="0"/>
              </a:rPr>
              <a:t>22 марта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47664" y="1268760"/>
            <a:ext cx="4104456" cy="5314156"/>
          </a:xfrm>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Роберт </a:t>
            </a:r>
            <a:r>
              <a:rPr lang="ru-RU" sz="1800" b="1" dirty="0" err="1">
                <a:latin typeface="Times New Roman" panose="02020603050405020304" pitchFamily="18" charset="0"/>
                <a:cs typeface="Times New Roman" panose="02020603050405020304" pitchFamily="18" charset="0"/>
              </a:rPr>
              <a:t>Э́ндрюс</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Ми́лликен</a:t>
            </a:r>
            <a:r>
              <a:rPr lang="ru-RU" sz="1800" b="1" dirty="0" smtClean="0">
                <a:latin typeface="Times New Roman" panose="02020603050405020304" pitchFamily="18" charset="0"/>
                <a:cs typeface="Times New Roman" panose="02020603050405020304" pitchFamily="18" charset="0"/>
              </a:rPr>
              <a:t> (1868-1953)</a:t>
            </a:r>
            <a:r>
              <a:rPr lang="ru-RU" sz="1800" dirty="0">
                <a:latin typeface="Times New Roman" panose="02020603050405020304" pitchFamily="18" charset="0"/>
                <a:cs typeface="Times New Roman" panose="02020603050405020304" pitchFamily="18" charset="0"/>
              </a:rPr>
              <a:t> — американский физик. В 1923 году получил Нобелевскую премию по физике за работы в области фотоэлектрического эффекта и за измерения заряда </a:t>
            </a:r>
            <a:r>
              <a:rPr lang="ru-RU" sz="1800" dirty="0" smtClean="0">
                <a:latin typeface="Times New Roman" panose="02020603050405020304" pitchFamily="18" charset="0"/>
                <a:cs typeface="Times New Roman" panose="02020603050405020304" pitchFamily="18" charset="0"/>
              </a:rPr>
              <a:t>электрона. </a:t>
            </a:r>
            <a:r>
              <a:rPr lang="ru-RU" sz="1800" dirty="0">
                <a:latin typeface="Times New Roman" panose="02020603050405020304" pitchFamily="18" charset="0"/>
                <a:cs typeface="Times New Roman" panose="02020603050405020304" pitchFamily="18" charset="0"/>
              </a:rPr>
              <a:t>Впоследствии он занимался изучением космических лучей. В 1896 году он возвращается в США, где становится ассистентом профессора физики, а затем и профессором физики в Чикагском </a:t>
            </a:r>
            <a:r>
              <a:rPr lang="ru-RU" sz="1800" dirty="0" smtClean="0">
                <a:latin typeface="Times New Roman" panose="02020603050405020304" pitchFamily="18" charset="0"/>
                <a:cs typeface="Times New Roman" panose="02020603050405020304" pitchFamily="18" charset="0"/>
              </a:rPr>
              <a:t>университете.</a:t>
            </a: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buNone/>
            </a:pPr>
            <a:r>
              <a:rPr lang="ru-RU" sz="1800" dirty="0" smtClean="0"/>
              <a:t>   </a:t>
            </a:r>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3212976"/>
            <a:ext cx="2646040" cy="3483953"/>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65083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243137"/>
            <a:ext cx="7704667" cy="665583"/>
          </a:xfrm>
        </p:spPr>
        <p:txBody>
          <a:bodyPr>
            <a:noAutofit/>
          </a:bodyPr>
          <a:lstStyle/>
          <a:p>
            <a:r>
              <a:rPr lang="ru-RU" sz="3600" dirty="0" smtClean="0">
                <a:latin typeface="Times New Roman" panose="02020603050405020304" pitchFamily="18" charset="0"/>
                <a:cs typeface="Times New Roman" panose="02020603050405020304" pitchFamily="18" charset="0"/>
              </a:rPr>
              <a:t>25 марта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908720"/>
            <a:ext cx="5976664" cy="4949172"/>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Джованни </a:t>
            </a:r>
            <a:r>
              <a:rPr lang="ru-RU" sz="1800" b="1" dirty="0" err="1">
                <a:latin typeface="Times New Roman" panose="02020603050405020304" pitchFamily="18" charset="0"/>
                <a:cs typeface="Times New Roman" panose="02020603050405020304" pitchFamily="18" charset="0"/>
              </a:rPr>
              <a:t>Баттиста</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Ами́чи</a:t>
            </a:r>
            <a:r>
              <a:rPr lang="ru-RU" sz="1800" b="1" dirty="0" smtClean="0">
                <a:latin typeface="Times New Roman" panose="02020603050405020304" pitchFamily="18" charset="0"/>
                <a:cs typeface="Times New Roman" panose="02020603050405020304" pitchFamily="18" charset="0"/>
              </a:rPr>
              <a:t> (1786-1863)</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итальянский астроном, оптик и </a:t>
            </a:r>
            <a:r>
              <a:rPr lang="ru-RU" sz="1800" dirty="0" smtClean="0">
                <a:latin typeface="Times New Roman" panose="02020603050405020304" pitchFamily="18" charset="0"/>
                <a:cs typeface="Times New Roman" panose="02020603050405020304" pitchFamily="18" charset="0"/>
              </a:rPr>
              <a:t>ботаник. Известен </a:t>
            </a:r>
            <a:r>
              <a:rPr lang="ru-RU" sz="1800" dirty="0">
                <a:latin typeface="Times New Roman" panose="02020603050405020304" pitchFamily="18" charset="0"/>
                <a:cs typeface="Times New Roman" panose="02020603050405020304" pitchFamily="18" charset="0"/>
              </a:rPr>
              <a:t>как конструктор оптических приборов — микроскопов и телескопов. Вскоре после 1800 года построил зеркальный телескоп с фокусным расстояние в 2,2 метра. Впоследствии им изготовлена зрительная труба, имевшая 30 сантиметров в поперечнике и 6,5 длины. Усовершенствовал микроскоп, изобрёл иммерсионный объектив микроскопа (1827), спектроскоп прямого видения. Как астроном вел наблюдения двойных звезд, спутников Юпитера, проводил измерения полярного и экваториального поперечников </a:t>
            </a:r>
            <a:r>
              <a:rPr lang="ru-RU" sz="1800" dirty="0" err="1" smtClean="0">
                <a:latin typeface="Times New Roman" panose="02020603050405020304" pitchFamily="18" charset="0"/>
                <a:cs typeface="Times New Roman" panose="02020603050405020304" pitchFamily="18" charset="0"/>
              </a:rPr>
              <a:t>Солнца.Как</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ботаник описал движение протоплазмы (в клетках харовых водорослей), первым наблюдал пыльцевую трубку (1823), «зародышевый пузырёк» (яйцеклетку) и высказал правильное предположение о развитии его в зародыш под влиянием оплодотворяющего начала, привнесённого пыльцевой трубкой (1843</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3670502"/>
            <a:ext cx="2300848" cy="2998858"/>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43739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764703"/>
          </a:xfrm>
        </p:spPr>
        <p:txBody>
          <a:bodyPr>
            <a:normAutofit/>
          </a:bodyPr>
          <a:lstStyle/>
          <a:p>
            <a:r>
              <a:rPr lang="ru-RU" sz="3600" dirty="0" smtClean="0"/>
              <a:t>2 января</a:t>
            </a:r>
            <a:endParaRPr lang="ru-RU" sz="3600" dirty="0"/>
          </a:p>
        </p:txBody>
      </p:sp>
      <p:sp>
        <p:nvSpPr>
          <p:cNvPr id="3" name="Объект 2"/>
          <p:cNvSpPr>
            <a:spLocks noGrp="1"/>
          </p:cNvSpPr>
          <p:nvPr>
            <p:ph idx="1"/>
          </p:nvPr>
        </p:nvSpPr>
        <p:spPr>
          <a:xfrm>
            <a:off x="1043608" y="2204864"/>
            <a:ext cx="5030027" cy="3516230"/>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Рудольф Юлиус </a:t>
            </a:r>
            <a:r>
              <a:rPr lang="ru-RU" sz="1800" b="1" dirty="0" err="1">
                <a:latin typeface="Times New Roman" panose="02020603050405020304" pitchFamily="18" charset="0"/>
                <a:cs typeface="Times New Roman" panose="02020603050405020304" pitchFamily="18" charset="0"/>
              </a:rPr>
              <a:t>Эмануэль</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Клаузиус</a:t>
            </a:r>
            <a:r>
              <a:rPr lang="ru-RU" sz="1800" b="1" dirty="0" smtClean="0">
                <a:latin typeface="Times New Roman" panose="02020603050405020304" pitchFamily="18" charset="0"/>
                <a:cs typeface="Times New Roman" panose="02020603050405020304" pitchFamily="18" charset="0"/>
              </a:rPr>
              <a:t>(1822-1888)</a:t>
            </a:r>
            <a:r>
              <a:rPr lang="ru-RU" sz="1800" dirty="0">
                <a:latin typeface="Times New Roman" panose="02020603050405020304" pitchFamily="18" charset="0"/>
                <a:cs typeface="Times New Roman" panose="02020603050405020304" pitchFamily="18" charset="0"/>
              </a:rPr>
              <a:t> — немецкий физик, механик и </a:t>
            </a:r>
            <a:r>
              <a:rPr lang="ru-RU" sz="1800" dirty="0" smtClean="0">
                <a:latin typeface="Times New Roman" panose="02020603050405020304" pitchFamily="18" charset="0"/>
                <a:cs typeface="Times New Roman" panose="02020603050405020304" pitchFamily="18" charset="0"/>
              </a:rPr>
              <a:t>математик. Славу </a:t>
            </a:r>
            <a:r>
              <a:rPr lang="ru-RU" sz="1800" dirty="0" err="1">
                <a:latin typeface="Times New Roman" panose="02020603050405020304" pitchFamily="18" charset="0"/>
                <a:cs typeface="Times New Roman" panose="02020603050405020304" pitchFamily="18" charset="0"/>
              </a:rPr>
              <a:t>Клаузиусу</a:t>
            </a:r>
            <a:r>
              <a:rPr lang="ru-RU" sz="1800" dirty="0">
                <a:latin typeface="Times New Roman" panose="02020603050405020304" pitchFamily="18" charset="0"/>
                <a:cs typeface="Times New Roman" panose="02020603050405020304" pitchFamily="18" charset="0"/>
              </a:rPr>
              <a:t> создали его работы по теоретической термодинамике, до него бывшей в младенческом периоде развития; лишь благодаря трудам </a:t>
            </a:r>
            <a:r>
              <a:rPr lang="ru-RU" sz="1800" dirty="0" err="1">
                <a:latin typeface="Times New Roman" panose="02020603050405020304" pitchFamily="18" charset="0"/>
                <a:cs typeface="Times New Roman" panose="02020603050405020304" pitchFamily="18" charset="0"/>
              </a:rPr>
              <a:t>Клаузиуса</a:t>
            </a:r>
            <a:r>
              <a:rPr lang="ru-RU" sz="1800" dirty="0">
                <a:latin typeface="Times New Roman" panose="02020603050405020304" pitchFamily="18" charset="0"/>
                <a:cs typeface="Times New Roman" panose="02020603050405020304" pitchFamily="18" charset="0"/>
              </a:rPr>
              <a:t>, одновременно с работами Джоуля, Гельмгольца и Ренкина, термодинамика получила окончательную разработку</a:t>
            </a:r>
            <a:r>
              <a:rPr lang="ru-RU" sz="1800" dirty="0" smtClean="0">
                <a:latin typeface="Times New Roman" panose="02020603050405020304" pitchFamily="18" charset="0"/>
                <a:cs typeface="Times New Roman" panose="02020603050405020304" pitchFamily="18" charset="0"/>
              </a:rPr>
              <a:t>.</a:t>
            </a:r>
          </a:p>
          <a:p>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3478623"/>
            <a:ext cx="2736304" cy="3248721"/>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21364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118259" cy="523527"/>
          </a:xfrm>
        </p:spPr>
        <p:txBody>
          <a:bodyPr>
            <a:normAutofit fontScale="90000"/>
          </a:bodyPr>
          <a:lstStyle/>
          <a:p>
            <a:r>
              <a:rPr lang="ru-RU" dirty="0" smtClean="0">
                <a:latin typeface="Times New Roman" panose="02020603050405020304" pitchFamily="18" charset="0"/>
                <a:cs typeface="Times New Roman" panose="02020603050405020304" pitchFamily="18" charset="0"/>
              </a:rPr>
              <a:t>27 марта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1561" y="1124744"/>
            <a:ext cx="5573224" cy="5472608"/>
          </a:xfrm>
        </p:spPr>
        <p:txBody>
          <a:bodyPr>
            <a:noAutofit/>
          </a:bodyPr>
          <a:lstStyle/>
          <a:p>
            <a:pPr marL="0" indent="0" algn="just">
              <a:buNone/>
            </a:pPr>
            <a:r>
              <a:rPr lang="ru-RU" sz="1800" b="1" dirty="0" err="1">
                <a:latin typeface="Times New Roman" panose="02020603050405020304" pitchFamily="18" charset="0"/>
                <a:cs typeface="Times New Roman" panose="02020603050405020304" pitchFamily="18" charset="0"/>
              </a:rPr>
              <a:t>Вильге́льм</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Ко́нрад</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Рентге́н</a:t>
            </a:r>
            <a:r>
              <a:rPr lang="ru-RU" sz="1800" b="1" dirty="0" smtClean="0">
                <a:latin typeface="Times New Roman" panose="02020603050405020304" pitchFamily="18" charset="0"/>
                <a:cs typeface="Times New Roman" panose="02020603050405020304" pitchFamily="18" charset="0"/>
              </a:rPr>
              <a:t> (1845-1923)</a:t>
            </a:r>
            <a:r>
              <a:rPr lang="ru-RU" sz="1800" dirty="0">
                <a:latin typeface="Times New Roman" panose="02020603050405020304" pitchFamily="18" charset="0"/>
                <a:cs typeface="Times New Roman" panose="02020603050405020304" pitchFamily="18" charset="0"/>
              </a:rPr>
              <a:t> — немецкий физик, работавший в Вюрцбургском университете. С 1875 года он является профессором в Хоэнхайме, с 1876 года — профессор физики в Страсбурге, с 1879 года — в Гиссене, с 1885 года — в Вюрцбурге, с 1899 года — в Мюнхене. Первый в истории физики лауреат Нобелевской премии (1901 год</a:t>
            </a:r>
            <a:r>
              <a:rPr lang="ru-RU" sz="1800" dirty="0" smtClean="0">
                <a:latin typeface="Times New Roman" panose="02020603050405020304" pitchFamily="18" charset="0"/>
                <a:cs typeface="Times New Roman" panose="02020603050405020304" pitchFamily="18" charset="0"/>
              </a:rPr>
              <a:t>).Рентген </a:t>
            </a:r>
            <a:r>
              <a:rPr lang="ru-RU" sz="1800" dirty="0">
                <a:latin typeface="Times New Roman" panose="02020603050405020304" pitchFamily="18" charset="0"/>
                <a:cs typeface="Times New Roman" panose="02020603050405020304" pitchFamily="18" charset="0"/>
              </a:rPr>
              <a:t>исследовал пьезоэлектрические и пироэлектрические свойства кристаллов, установил взаимосвязь электрических и оптических явлений в кристаллах, проводил исследования по магнетизму, которые послужили одним из оснований электронной теории Хендрика Лоренца</a:t>
            </a:r>
            <a:r>
              <a:rPr lang="ru-RU" sz="1800" dirty="0" smtClean="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3573016"/>
            <a:ext cx="2249640" cy="3160745"/>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78023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28 марта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57224" y="1857364"/>
            <a:ext cx="4752528" cy="3714776"/>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Исаа́к </a:t>
            </a:r>
            <a:r>
              <a:rPr lang="ru-RU" sz="1800" b="1" dirty="0" err="1">
                <a:latin typeface="Times New Roman" panose="02020603050405020304" pitchFamily="18" charset="0"/>
                <a:cs typeface="Times New Roman" panose="02020603050405020304" pitchFamily="18" charset="0"/>
              </a:rPr>
              <a:t>Константи́нович</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Кушелевич</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Кико́ин</a:t>
            </a:r>
            <a:r>
              <a:rPr lang="ru-RU" sz="1800" b="1" dirty="0" smtClean="0">
                <a:latin typeface="Times New Roman" panose="02020603050405020304" pitchFamily="18" charset="0"/>
                <a:cs typeface="Times New Roman" panose="02020603050405020304" pitchFamily="18" charset="0"/>
              </a:rPr>
              <a:t> (1908-1984)</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советский физик-экспериментатор, академик Академии наук СССР по Отделению физико-математических наук, дважды Герой Социалистического </a:t>
            </a:r>
            <a:r>
              <a:rPr lang="ru-RU" sz="1800" dirty="0" smtClean="0">
                <a:latin typeface="Times New Roman" panose="02020603050405020304" pitchFamily="18" charset="0"/>
                <a:cs typeface="Times New Roman" panose="02020603050405020304" pitchFamily="18" charset="0"/>
              </a:rPr>
              <a:t>Труд В </a:t>
            </a:r>
            <a:r>
              <a:rPr lang="ru-RU" sz="1800" dirty="0">
                <a:latin typeface="Times New Roman" panose="02020603050405020304" pitchFamily="18" charset="0"/>
                <a:cs typeface="Times New Roman" panose="02020603050405020304" pitchFamily="18" charset="0"/>
              </a:rPr>
              <a:t>1933 году И. К. </a:t>
            </a:r>
            <a:r>
              <a:rPr lang="ru-RU" sz="1800" dirty="0" err="1">
                <a:latin typeface="Times New Roman" panose="02020603050405020304" pitchFamily="18" charset="0"/>
                <a:cs typeface="Times New Roman" panose="02020603050405020304" pitchFamily="18" charset="0"/>
              </a:rPr>
              <a:t>Кикоин</a:t>
            </a:r>
            <a:r>
              <a:rPr lang="ru-RU" sz="1800" dirty="0">
                <a:latin typeface="Times New Roman" panose="02020603050405020304" pitchFamily="18" charset="0"/>
                <a:cs typeface="Times New Roman" panose="02020603050405020304" pitchFamily="18" charset="0"/>
              </a:rPr>
              <a:t> совместно со своим дипломником М. М. </a:t>
            </a:r>
            <a:r>
              <a:rPr lang="ru-RU" sz="1800" dirty="0" err="1">
                <a:latin typeface="Times New Roman" panose="02020603050405020304" pitchFamily="18" charset="0"/>
                <a:cs typeface="Times New Roman" panose="02020603050405020304" pitchFamily="18" charset="0"/>
              </a:rPr>
              <a:t>Носковым</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открыл </a:t>
            </a:r>
            <a:r>
              <a:rPr lang="ru-RU" sz="1800" dirty="0">
                <a:latin typeface="Times New Roman" panose="02020603050405020304" pitchFamily="18" charset="0"/>
                <a:cs typeface="Times New Roman" panose="02020603050405020304" pitchFamily="18" charset="0"/>
              </a:rPr>
              <a:t>новое явление — фотомагнитоэлектрический эффект в полупроводниках, который получил его имя (</a:t>
            </a:r>
            <a:r>
              <a:rPr lang="ru-RU" sz="1800" dirty="0" smtClean="0">
                <a:latin typeface="Times New Roman" panose="02020603050405020304" pitchFamily="18" charset="0"/>
                <a:cs typeface="Times New Roman" panose="02020603050405020304" pitchFamily="18" charset="0"/>
              </a:rPr>
              <a:t>эффект </a:t>
            </a:r>
            <a:r>
              <a:rPr lang="ru-RU" sz="1800" dirty="0" err="1">
                <a:latin typeface="Times New Roman" panose="02020603050405020304" pitchFamily="18" charset="0"/>
                <a:cs typeface="Times New Roman" panose="02020603050405020304" pitchFamily="18" charset="0"/>
              </a:rPr>
              <a:t>Кикоина</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Носкова</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3501008"/>
            <a:ext cx="2306175" cy="3232956"/>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82665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94358005"/>
              </p:ext>
            </p:extLst>
          </p:nvPr>
        </p:nvGraphicFramePr>
        <p:xfrm>
          <a:off x="755576" y="727528"/>
          <a:ext cx="7704669" cy="5362837"/>
        </p:xfrm>
        <a:graphic>
          <a:graphicData uri="http://schemas.openxmlformats.org/drawingml/2006/table">
            <a:tbl>
              <a:tblPr firstRow="1" firstCol="1" bandRow="1">
                <a:tableStyleId>{5C22544A-7EE6-4342-B048-85BDC9FD1C3A}</a:tableStyleId>
              </a:tblPr>
              <a:tblGrid>
                <a:gridCol w="1100667">
                  <a:extLst>
                    <a:ext uri="{9D8B030D-6E8A-4147-A177-3AD203B41FA5}">
                      <a16:colId xmlns:a16="http://schemas.microsoft.com/office/drawing/2014/main" xmlns="" val="146637391"/>
                    </a:ext>
                  </a:extLst>
                </a:gridCol>
                <a:gridCol w="1100667">
                  <a:extLst>
                    <a:ext uri="{9D8B030D-6E8A-4147-A177-3AD203B41FA5}">
                      <a16:colId xmlns:a16="http://schemas.microsoft.com/office/drawing/2014/main" xmlns="" val="3046930770"/>
                    </a:ext>
                  </a:extLst>
                </a:gridCol>
                <a:gridCol w="1100667">
                  <a:extLst>
                    <a:ext uri="{9D8B030D-6E8A-4147-A177-3AD203B41FA5}">
                      <a16:colId xmlns:a16="http://schemas.microsoft.com/office/drawing/2014/main" xmlns="" val="2690950098"/>
                    </a:ext>
                  </a:extLst>
                </a:gridCol>
                <a:gridCol w="1100667">
                  <a:extLst>
                    <a:ext uri="{9D8B030D-6E8A-4147-A177-3AD203B41FA5}">
                      <a16:colId xmlns:a16="http://schemas.microsoft.com/office/drawing/2014/main" xmlns="" val="2482433972"/>
                    </a:ext>
                  </a:extLst>
                </a:gridCol>
                <a:gridCol w="1100667">
                  <a:extLst>
                    <a:ext uri="{9D8B030D-6E8A-4147-A177-3AD203B41FA5}">
                      <a16:colId xmlns:a16="http://schemas.microsoft.com/office/drawing/2014/main" xmlns="" val="941396864"/>
                    </a:ext>
                  </a:extLst>
                </a:gridCol>
                <a:gridCol w="1100667">
                  <a:extLst>
                    <a:ext uri="{9D8B030D-6E8A-4147-A177-3AD203B41FA5}">
                      <a16:colId xmlns:a16="http://schemas.microsoft.com/office/drawing/2014/main" xmlns="" val="4044552525"/>
                    </a:ext>
                  </a:extLst>
                </a:gridCol>
                <a:gridCol w="1100667">
                  <a:extLst>
                    <a:ext uri="{9D8B030D-6E8A-4147-A177-3AD203B41FA5}">
                      <a16:colId xmlns:a16="http://schemas.microsoft.com/office/drawing/2014/main" xmlns="" val="3839603608"/>
                    </a:ext>
                  </a:extLst>
                </a:gridCol>
              </a:tblGrid>
              <a:tr h="651730">
                <a:tc gridSpan="7">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Апрель</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457925850"/>
                  </a:ext>
                </a:extLst>
              </a:tr>
              <a:tr h="800455">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Вторник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Среда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Четверг</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Пятница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Суббота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Воскресенье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71663588"/>
                  </a:ext>
                </a:extLst>
              </a:tr>
              <a:tr h="810016">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2" action="ppaction://hlinksldjump"/>
                        </a:rPr>
                        <a:t>1</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3" action="ppaction://hlinksldjump"/>
                        </a:rPr>
                        <a:t>7</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12693860"/>
                  </a:ext>
                </a:extLst>
              </a:tr>
              <a:tr h="815328">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8</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9</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98903496"/>
                  </a:ext>
                </a:extLst>
              </a:tr>
              <a:tr h="800721">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15</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19</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38096292"/>
                  </a:ext>
                </a:extLst>
              </a:tr>
              <a:tr h="736982">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22</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4" action="ppaction://hlinksldjump"/>
                        </a:rPr>
                        <a:t>23</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accent2"/>
                          </a:solidFill>
                          <a:effectLst/>
                          <a:latin typeface="Times New Roman" panose="02020603050405020304" pitchFamily="18" charset="0"/>
                          <a:cs typeface="Times New Roman" panose="02020603050405020304" pitchFamily="18" charset="0"/>
                          <a:hlinkClick r:id="rId5" action="ppaction://hlinksldjump"/>
                        </a:rPr>
                        <a:t>26</a:t>
                      </a:r>
                      <a:endParaRPr lang="ru-RU" sz="18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27</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83161088"/>
                  </a:ext>
                </a:extLst>
              </a:tr>
              <a:tr h="747605">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29</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30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67741728"/>
                  </a:ext>
                </a:extLst>
              </a:tr>
            </a:tbl>
          </a:graphicData>
        </a:graphic>
      </p:graphicFrame>
      <p:sp>
        <p:nvSpPr>
          <p:cNvPr id="5" name="Rectangle 1"/>
          <p:cNvSpPr>
            <a:spLocks noChangeArrowheads="1"/>
          </p:cNvSpPr>
          <p:nvPr/>
        </p:nvSpPr>
        <p:spPr bwMode="auto">
          <a:xfrm>
            <a:off x="-1364587" y="-302809"/>
            <a:ext cx="11872361" cy="101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6" name="Управляющая кнопка: далее 5">
            <a:hlinkClick r:id="rId6"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73302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715200" cy="994705"/>
          </a:xfrm>
        </p:spPr>
        <p:txBody>
          <a:bodyPr>
            <a:normAutofit/>
          </a:bodyPr>
          <a:lstStyle/>
          <a:p>
            <a:r>
              <a:rPr lang="ru-RU" sz="3600" dirty="0" smtClean="0">
                <a:latin typeface="Times New Roman" panose="02020603050405020304" pitchFamily="18" charset="0"/>
                <a:cs typeface="Times New Roman" panose="02020603050405020304" pitchFamily="18" charset="0"/>
              </a:rPr>
              <a:t>1 апреля</a:t>
            </a:r>
            <a:endParaRPr lang="ru-RU" sz="3600" dirty="0">
              <a:latin typeface="Times New Roman" panose="02020603050405020304" pitchFamily="18" charset="0"/>
              <a:cs typeface="Times New Roman" panose="02020603050405020304" pitchFamily="18" charset="0"/>
            </a:endParaRPr>
          </a:p>
        </p:txBody>
      </p:sp>
      <p:pic>
        <p:nvPicPr>
          <p:cNvPr id="2052" name="Picture 4" descr="Claude Cohen-Tannoudj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429388" y="4286256"/>
            <a:ext cx="2500298" cy="23990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00034" y="1071546"/>
            <a:ext cx="5728150" cy="4524315"/>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Коэн-</a:t>
            </a:r>
            <a:r>
              <a:rPr lang="ru-RU" b="1" dirty="0" err="1" smtClean="0">
                <a:latin typeface="Times New Roman" panose="02020603050405020304" pitchFamily="18" charset="0"/>
                <a:cs typeface="Times New Roman" panose="02020603050405020304" pitchFamily="18" charset="0"/>
              </a:rPr>
              <a:t>Таннуджи</a:t>
            </a:r>
            <a:r>
              <a:rPr lang="ru-RU" b="1" dirty="0" smtClean="0">
                <a:latin typeface="Times New Roman" panose="02020603050405020304" pitchFamily="18" charset="0"/>
                <a:cs typeface="Times New Roman" panose="02020603050405020304" pitchFamily="18" charset="0"/>
              </a:rPr>
              <a:t> (1933)</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происходит из еврейской семьи, проживавшей в Алжире с XVI века (с 1870 года — подданные Франции). С 1953 по 1957 год изучал в Высшей нормальной школе сперва математику, затем физику, после того, как посетил лекции нобелевского лауреата Альфреда </a:t>
            </a:r>
            <a:r>
              <a:rPr lang="ru-RU" dirty="0" err="1">
                <a:latin typeface="Times New Roman" panose="02020603050405020304" pitchFamily="18" charset="0"/>
                <a:cs typeface="Times New Roman" panose="02020603050405020304" pitchFamily="18" charset="0"/>
              </a:rPr>
              <a:t>Кастлера</a:t>
            </a:r>
            <a:r>
              <a:rPr lang="ru-RU" dirty="0">
                <a:latin typeface="Times New Roman" panose="02020603050405020304" pitchFamily="18" charset="0"/>
                <a:cs typeface="Times New Roman" panose="02020603050405020304" pitchFamily="18" charset="0"/>
              </a:rPr>
              <a:t>. В 1957 году он получил диплом, после чего прослужил в армии 28 месяцев (несколько больший срок, чем обычно, по причине войны в Алжире). С 1960 года работал в </a:t>
            </a:r>
            <a:r>
              <a:rPr lang="ru-RU" dirty="0" smtClean="0">
                <a:latin typeface="Times New Roman" panose="02020603050405020304" pitchFamily="18" charset="0"/>
                <a:cs typeface="Times New Roman" panose="02020603050405020304" pitchFamily="18" charset="0"/>
              </a:rPr>
              <a:t>государственном научном </a:t>
            </a:r>
            <a:r>
              <a:rPr lang="ru-RU" dirty="0">
                <a:latin typeface="Times New Roman" panose="02020603050405020304" pitchFamily="18" charset="0"/>
                <a:cs typeface="Times New Roman" panose="02020603050405020304" pitchFamily="18" charset="0"/>
              </a:rPr>
              <a:t>исследовательском </a:t>
            </a:r>
            <a:r>
              <a:rPr lang="ru-RU" dirty="0" smtClean="0">
                <a:latin typeface="Times New Roman" panose="02020603050405020304" pitchFamily="18" charset="0"/>
                <a:cs typeface="Times New Roman" panose="02020603050405020304" pitchFamily="18" charset="0"/>
              </a:rPr>
              <a:t>центре </a:t>
            </a:r>
            <a:r>
              <a:rPr lang="ru-RU" dirty="0">
                <a:latin typeface="Times New Roman" panose="02020603050405020304" pitchFamily="18" charset="0"/>
                <a:cs typeface="Times New Roman" panose="02020603050405020304" pitchFamily="18" charset="0"/>
              </a:rPr>
              <a:t>(CNRS). После 1962 года преподавал на факультете естественных наук в университете Парижа и впоследствии в университете Пьера и Марии Кюри, наследнике факультета естественных наук. В 1973 году стал профессором Коллеж де Франс и членом правления Колледжа ядерной и молекулярной </a:t>
            </a:r>
            <a:r>
              <a:rPr lang="ru-RU" dirty="0" smtClean="0">
                <a:latin typeface="Times New Roman" panose="02020603050405020304" pitchFamily="18" charset="0"/>
                <a:cs typeface="Times New Roman" panose="02020603050405020304" pitchFamily="18" charset="0"/>
              </a:rPr>
              <a:t>физики.</a:t>
            </a:r>
            <a:endParaRPr lang="ru-RU" dirty="0">
              <a:latin typeface="Times New Roman" panose="02020603050405020304" pitchFamily="18" charset="0"/>
              <a:cs typeface="Times New Roman" panose="02020603050405020304" pitchFamily="18" charset="0"/>
            </a:endParaRPr>
          </a:p>
        </p:txBody>
      </p:sp>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32488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88641"/>
            <a:ext cx="7704667" cy="792087"/>
          </a:xfrm>
        </p:spPr>
        <p:txBody>
          <a:bodyPr>
            <a:normAutofit/>
          </a:bodyPr>
          <a:lstStyle/>
          <a:p>
            <a:r>
              <a:rPr lang="ru-RU" sz="3600" dirty="0" smtClean="0">
                <a:latin typeface="Times New Roman" panose="02020603050405020304" pitchFamily="18" charset="0"/>
                <a:cs typeface="Times New Roman" panose="02020603050405020304" pitchFamily="18" charset="0"/>
              </a:rPr>
              <a:t>7 апреля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82133" y="1124744"/>
            <a:ext cx="5318059" cy="4824536"/>
          </a:xfrm>
        </p:spPr>
        <p:txBody>
          <a:bodyPr>
            <a:normAutofit lnSpcReduction="10000"/>
          </a:bodyPr>
          <a:lstStyle/>
          <a:p>
            <a:pPr marL="0" indent="0" algn="just">
              <a:lnSpc>
                <a:spcPct val="110000"/>
              </a:lnSpc>
              <a:buNone/>
            </a:pPr>
            <a:r>
              <a:rPr lang="ru-RU" sz="1800" b="1" dirty="0">
                <a:latin typeface="Times New Roman" panose="02020603050405020304" pitchFamily="18" charset="0"/>
                <a:cs typeface="Times New Roman" panose="02020603050405020304" pitchFamily="18" charset="0"/>
              </a:rPr>
              <a:t>Жак </a:t>
            </a:r>
            <a:r>
              <a:rPr lang="ru-RU" sz="1800" b="1" dirty="0" err="1">
                <a:latin typeface="Times New Roman" panose="02020603050405020304" pitchFamily="18" charset="0"/>
                <a:cs typeface="Times New Roman" panose="02020603050405020304" pitchFamily="18" charset="0"/>
              </a:rPr>
              <a:t>Алекса́ндр</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Сеза́р</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Шарль (1746-1823)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французский изобретатель и </a:t>
            </a:r>
            <a:r>
              <a:rPr lang="ru-RU" sz="1800" dirty="0" err="1" smtClean="0">
                <a:latin typeface="Times New Roman" panose="02020603050405020304" pitchFamily="18" charset="0"/>
                <a:cs typeface="Times New Roman" panose="02020603050405020304" pitchFamily="18" charset="0"/>
              </a:rPr>
              <a:t>учёный.Известен</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как изобретатель воздушного шара, наполняемого водородом или другим газом легче воздуха, получившего по имени изобретателя название </a:t>
            </a:r>
            <a:r>
              <a:rPr lang="ru-RU" sz="1800" dirty="0" err="1">
                <a:latin typeface="Times New Roman" panose="02020603050405020304" pitchFamily="18" charset="0"/>
                <a:cs typeface="Times New Roman" panose="02020603050405020304" pitchFamily="18" charset="0"/>
              </a:rPr>
              <a:t>шарльер</a:t>
            </a:r>
            <a:r>
              <a:rPr lang="ru-RU" sz="1800" dirty="0">
                <a:latin typeface="Times New Roman" panose="02020603050405020304" pitchFamily="18" charset="0"/>
                <a:cs typeface="Times New Roman" panose="02020603050405020304" pitchFamily="18" charset="0"/>
              </a:rPr>
              <a:t> (по аналогии с монгольфьером). Первый его воздушный шар, наполненный водородом, поднялся в Париже с Марсова поля 27 августа 1783 года; в том же году 1 декабря он, вместе с инженером, одним из изготовителей воздушного шара, Николя-Луи </a:t>
            </a:r>
            <a:r>
              <a:rPr lang="ru-RU" sz="1800" dirty="0" err="1">
                <a:latin typeface="Times New Roman" panose="02020603050405020304" pitchFamily="18" charset="0"/>
                <a:cs typeface="Times New Roman" panose="02020603050405020304" pitchFamily="18" charset="0"/>
              </a:rPr>
              <a:t>Робером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Nicolas-Louis</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Robert</a:t>
            </a:r>
            <a:r>
              <a:rPr lang="ru-RU" sz="1800" dirty="0">
                <a:latin typeface="Times New Roman" panose="02020603050405020304" pitchFamily="18" charset="0"/>
                <a:cs typeface="Times New Roman" panose="02020603050405020304" pitchFamily="18" charset="0"/>
              </a:rPr>
              <a:t> англ.), предпринял своё первое воздушное путешествие[4</a:t>
            </a:r>
            <a:r>
              <a:rPr lang="ru-RU" sz="1800" dirty="0" smtClean="0">
                <a:latin typeface="Times New Roman" panose="02020603050405020304" pitchFamily="18" charset="0"/>
                <a:cs typeface="Times New Roman" panose="02020603050405020304" pitchFamily="18" charset="0"/>
              </a:rPr>
              <a:t>].Открыл </a:t>
            </a:r>
            <a:r>
              <a:rPr lang="ru-RU" sz="1800" dirty="0">
                <a:latin typeface="Times New Roman" panose="02020603050405020304" pitchFamily="18" charset="0"/>
                <a:cs typeface="Times New Roman" panose="02020603050405020304" pitchFamily="18" charset="0"/>
              </a:rPr>
              <a:t>названный его именем физический закон: при постоянном объёме давление идеального газа прямо пропорционально его абсолютной </a:t>
            </a:r>
            <a:r>
              <a:rPr lang="ru-RU" sz="1800" dirty="0" smtClean="0">
                <a:latin typeface="Times New Roman" panose="02020603050405020304" pitchFamily="18" charset="0"/>
                <a:cs typeface="Times New Roman" panose="02020603050405020304" pitchFamily="18" charset="0"/>
              </a:rPr>
              <a:t>температуре.</a:t>
            </a:r>
            <a:endParaRPr lang="ru-RU" sz="1800" dirty="0">
              <a:latin typeface="Times New Roman" panose="02020603050405020304" pitchFamily="18" charset="0"/>
              <a:cs typeface="Times New Roman" panose="02020603050405020304" pitchFamily="18" charset="0"/>
            </a:endParaRPr>
          </a:p>
        </p:txBody>
      </p:sp>
      <p:pic>
        <p:nvPicPr>
          <p:cNvPr id="3074" name="Picture 2" descr="Jacques Charles - Julien Léopold Boil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702" y="3646052"/>
            <a:ext cx="2306412" cy="3105218"/>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729774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0"/>
            <a:ext cx="7704667" cy="476672"/>
          </a:xfrm>
        </p:spPr>
        <p:txBody>
          <a:bodyPr>
            <a:normAutofit fontScale="90000"/>
          </a:bodyPr>
          <a:lstStyle/>
          <a:p>
            <a:r>
              <a:rPr lang="ru-RU" sz="3600" dirty="0" smtClean="0">
                <a:latin typeface="Times New Roman" panose="02020603050405020304" pitchFamily="18" charset="0"/>
                <a:cs typeface="Times New Roman" panose="02020603050405020304" pitchFamily="18" charset="0"/>
              </a:rPr>
              <a:t>23 апреля</a:t>
            </a:r>
            <a:endParaRPr lang="ru-RU" sz="3600" dirty="0">
              <a:latin typeface="Times New Roman" panose="02020603050405020304" pitchFamily="18" charset="0"/>
              <a:cs typeface="Times New Roman" panose="02020603050405020304" pitchFamily="18" charset="0"/>
            </a:endParaRPr>
          </a:p>
        </p:txBody>
      </p:sp>
      <p:pic>
        <p:nvPicPr>
          <p:cNvPr id="4098" name="Picture 2" descr="Max Planck (1858-194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018942" y="4357694"/>
            <a:ext cx="1710654" cy="24034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 y="714356"/>
            <a:ext cx="6786579" cy="5632311"/>
          </a:xfrm>
          <a:prstGeom prst="rect">
            <a:avLst/>
          </a:prstGeom>
        </p:spPr>
        <p:txBody>
          <a:bodyPr wrap="square">
            <a:spAutoFit/>
          </a:bodyPr>
          <a:lstStyle/>
          <a:p>
            <a:pPr algn="just"/>
            <a:r>
              <a:rPr lang="ru-RU" b="1" dirty="0">
                <a:solidFill>
                  <a:srgbClr val="222222"/>
                </a:solidFill>
                <a:latin typeface="Times New Roman" panose="02020603050405020304" pitchFamily="18" charset="0"/>
                <a:cs typeface="Times New Roman" panose="02020603050405020304" pitchFamily="18" charset="0"/>
              </a:rPr>
              <a:t>Макс Карл Эрнст Людвиг </a:t>
            </a:r>
            <a:r>
              <a:rPr lang="ru-RU" b="1" dirty="0" smtClean="0">
                <a:solidFill>
                  <a:srgbClr val="222222"/>
                </a:solidFill>
                <a:latin typeface="Times New Roman" panose="02020603050405020304" pitchFamily="18" charset="0"/>
                <a:cs typeface="Times New Roman" panose="02020603050405020304" pitchFamily="18" charset="0"/>
              </a:rPr>
              <a:t>Планк (1858-1947)</a:t>
            </a:r>
            <a:r>
              <a:rPr lang="ru-RU" dirty="0" smtClean="0">
                <a:solidFill>
                  <a:srgbClr val="222222"/>
                </a:solidFill>
                <a:latin typeface="Times New Roman" panose="02020603050405020304" pitchFamily="18" charset="0"/>
                <a:cs typeface="Times New Roman" panose="02020603050405020304" pitchFamily="18" charset="0"/>
              </a:rPr>
              <a:t> немецкий</a:t>
            </a:r>
            <a:r>
              <a:rPr lang="ru-RU" dirty="0">
                <a:solidFill>
                  <a:srgbClr val="222222"/>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физик-теоретик</a:t>
            </a:r>
            <a:r>
              <a:rPr lang="ru-RU" dirty="0">
                <a:solidFill>
                  <a:srgbClr val="222222"/>
                </a:solidFill>
                <a:latin typeface="Times New Roman" panose="02020603050405020304" pitchFamily="18" charset="0"/>
                <a:cs typeface="Times New Roman" panose="02020603050405020304" pitchFamily="18" charset="0"/>
              </a:rPr>
              <a:t>, основоположник </a:t>
            </a:r>
            <a:r>
              <a:rPr lang="ru-RU" dirty="0">
                <a:latin typeface="Times New Roman" panose="02020603050405020304" pitchFamily="18" charset="0"/>
                <a:cs typeface="Times New Roman" panose="02020603050405020304" pitchFamily="18" charset="0"/>
              </a:rPr>
              <a:t>квантовой физики</a:t>
            </a:r>
            <a:r>
              <a:rPr lang="ru-RU" dirty="0">
                <a:solidFill>
                  <a:srgbClr val="222222"/>
                </a:solidFill>
                <a:latin typeface="Times New Roman" panose="02020603050405020304" pitchFamily="18" charset="0"/>
                <a:cs typeface="Times New Roman" panose="02020603050405020304" pitchFamily="18" charset="0"/>
              </a:rPr>
              <a:t>. Лауреат </a:t>
            </a:r>
            <a:r>
              <a:rPr lang="ru-RU" dirty="0">
                <a:latin typeface="Times New Roman" panose="02020603050405020304" pitchFamily="18" charset="0"/>
                <a:cs typeface="Times New Roman" panose="02020603050405020304" pitchFamily="18" charset="0"/>
              </a:rPr>
              <a:t>Нобелевской премии по физике</a:t>
            </a:r>
            <a:r>
              <a:rPr lang="ru-RU" dirty="0">
                <a:solidFill>
                  <a:srgbClr val="222222"/>
                </a:solidFill>
                <a:latin typeface="Times New Roman" panose="02020603050405020304" pitchFamily="18" charset="0"/>
                <a:cs typeface="Times New Roman" panose="02020603050405020304" pitchFamily="18" charset="0"/>
              </a:rPr>
              <a:t> (1918) и других наград, член </a:t>
            </a:r>
            <a:r>
              <a:rPr lang="ru-RU" dirty="0">
                <a:latin typeface="Times New Roman" panose="02020603050405020304" pitchFamily="18" charset="0"/>
                <a:cs typeface="Times New Roman" panose="02020603050405020304" pitchFamily="18" charset="0"/>
              </a:rPr>
              <a:t>Прусской академии наук</a:t>
            </a:r>
            <a:r>
              <a:rPr lang="ru-RU" dirty="0">
                <a:solidFill>
                  <a:srgbClr val="222222"/>
                </a:solidFill>
                <a:latin typeface="Times New Roman" panose="02020603050405020304" pitchFamily="18" charset="0"/>
                <a:cs typeface="Times New Roman" panose="02020603050405020304" pitchFamily="18" charset="0"/>
              </a:rPr>
              <a:t> (1894), ряда иностранных научных обществ и академий наук. На протяжении многих лет один из руководителей немецкой науки</a:t>
            </a:r>
            <a:r>
              <a:rPr lang="ru-RU" dirty="0" smtClean="0">
                <a:solidFill>
                  <a:srgbClr val="222222"/>
                </a:solidFill>
                <a:latin typeface="Times New Roman" panose="02020603050405020304" pitchFamily="18" charset="0"/>
                <a:cs typeface="Times New Roman" panose="02020603050405020304" pitchFamily="18" charset="0"/>
              </a:rPr>
              <a:t>. Научные </a:t>
            </a:r>
            <a:r>
              <a:rPr lang="ru-RU" dirty="0">
                <a:solidFill>
                  <a:srgbClr val="222222"/>
                </a:solidFill>
                <a:latin typeface="Times New Roman" panose="02020603050405020304" pitchFamily="18" charset="0"/>
                <a:cs typeface="Times New Roman" panose="02020603050405020304" pitchFamily="18" charset="0"/>
              </a:rPr>
              <a:t>труды Планка </a:t>
            </a:r>
            <a:r>
              <a:rPr lang="ru-RU" dirty="0" smtClean="0">
                <a:solidFill>
                  <a:srgbClr val="222222"/>
                </a:solidFill>
                <a:latin typeface="Times New Roman" panose="02020603050405020304" pitchFamily="18" charset="0"/>
                <a:cs typeface="Times New Roman" panose="02020603050405020304" pitchFamily="18" charset="0"/>
              </a:rPr>
              <a:t>посвящены</a:t>
            </a:r>
            <a:r>
              <a:rPr lang="ru-RU" dirty="0">
                <a:solidFill>
                  <a:srgbClr val="222222"/>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термодинамике</a:t>
            </a:r>
            <a:r>
              <a:rPr lang="ru-RU" dirty="0">
                <a:solidFill>
                  <a:srgbClr val="222222"/>
                </a:solidFill>
                <a:latin typeface="Times New Roman" panose="02020603050405020304" pitchFamily="18" charset="0"/>
                <a:cs typeface="Times New Roman" panose="02020603050405020304" pitchFamily="18" charset="0"/>
              </a:rPr>
              <a:t>, теории </a:t>
            </a:r>
            <a:r>
              <a:rPr lang="ru-RU" dirty="0">
                <a:latin typeface="Times New Roman" panose="02020603050405020304" pitchFamily="18" charset="0"/>
                <a:cs typeface="Times New Roman" panose="02020603050405020304" pitchFamily="18" charset="0"/>
              </a:rPr>
              <a:t>теплового </a:t>
            </a:r>
            <a:r>
              <a:rPr lang="ru-RU" dirty="0" smtClean="0">
                <a:latin typeface="Times New Roman" panose="02020603050405020304" pitchFamily="18" charset="0"/>
                <a:cs typeface="Times New Roman" panose="02020603050405020304" pitchFamily="18" charset="0"/>
              </a:rPr>
              <a:t>излучения</a:t>
            </a:r>
            <a:r>
              <a:rPr lang="ru-RU" dirty="0">
                <a:latin typeface="Times New Roman" panose="02020603050405020304" pitchFamily="18" charset="0"/>
                <a:cs typeface="Times New Roman" panose="02020603050405020304" pitchFamily="18" charset="0"/>
              </a:rPr>
              <a:t>, квантовой теории, специальной теории относительности, оптике. Он сформулировал второе начало термодинамики в виде принципа </a:t>
            </a:r>
            <a:r>
              <a:rPr lang="ru-RU" dirty="0" smtClean="0">
                <a:latin typeface="Times New Roman" panose="02020603050405020304" pitchFamily="18" charset="0"/>
                <a:cs typeface="Times New Roman" panose="02020603050405020304" pitchFamily="18" charset="0"/>
              </a:rPr>
              <a:t>возрастания</a:t>
            </a:r>
            <a:r>
              <a:rPr lang="ru-RU" dirty="0">
                <a:latin typeface="Times New Roman" panose="02020603050405020304" pitchFamily="18" charset="0"/>
                <a:cs typeface="Times New Roman" panose="02020603050405020304" pitchFamily="18" charset="0"/>
              </a:rPr>
              <a:t> энтропии и использовал его для решения различных задач физической химии. Применив к проблеме равновесного теплового излучения методы электродинамики и термодинамики, Планк получил закон распределения энергии в спектре абсолютно чёрного тела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обосновал этот закон, введя представление о квантах энергии и кванте действия. Это достижение положило начало </a:t>
            </a:r>
            <a:r>
              <a:rPr lang="ru-RU" dirty="0" smtClean="0">
                <a:latin typeface="Times New Roman" panose="02020603050405020304" pitchFamily="18" charset="0"/>
                <a:cs typeface="Times New Roman" panose="02020603050405020304" pitchFamily="18" charset="0"/>
              </a:rPr>
              <a:t>развитию </a:t>
            </a:r>
            <a:r>
              <a:rPr lang="ru-RU" dirty="0">
                <a:latin typeface="Times New Roman" panose="02020603050405020304" pitchFamily="18" charset="0"/>
                <a:cs typeface="Times New Roman" panose="02020603050405020304" pitchFamily="18" charset="0"/>
              </a:rPr>
              <a:t>квантовой физики, разработкой различных аспектов которой он занимался в последующие годы («вторая теория» Планка, проблема структуры фазового пространства, статистическая механика квантовых систем и так </a:t>
            </a:r>
            <a:r>
              <a:rPr lang="ru-RU" dirty="0" smtClean="0">
                <a:latin typeface="Times New Roman" panose="02020603050405020304" pitchFamily="18" charset="0"/>
                <a:cs typeface="Times New Roman" panose="02020603050405020304" pitchFamily="18" charset="0"/>
              </a:rPr>
              <a:t>далее</a:t>
            </a:r>
            <a:endParaRPr lang="ru-RU" b="0" i="0" dirty="0">
              <a:effectLst/>
              <a:latin typeface="Times New Roman" panose="02020603050405020304" pitchFamily="18" charset="0"/>
              <a:cs typeface="Times New Roman" panose="02020603050405020304" pitchFamily="18" charset="0"/>
            </a:endParaRPr>
          </a:p>
        </p:txBody>
      </p:sp>
      <p:sp>
        <p:nvSpPr>
          <p:cNvPr id="6" name="Управляющая кнопка: возврат 5">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913047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451519"/>
          </a:xfrm>
        </p:spPr>
        <p:txBody>
          <a:bodyPr>
            <a:normAutofit fontScale="90000"/>
          </a:bodyPr>
          <a:lstStyle/>
          <a:p>
            <a:r>
              <a:rPr lang="ru-RU" dirty="0">
                <a:latin typeface="Times New Roman" panose="02020603050405020304" pitchFamily="18" charset="0"/>
                <a:cs typeface="Times New Roman" panose="02020603050405020304" pitchFamily="18" charset="0"/>
              </a:rPr>
              <a:t>26 апреля</a:t>
            </a:r>
          </a:p>
        </p:txBody>
      </p:sp>
      <p:sp>
        <p:nvSpPr>
          <p:cNvPr id="3" name="Объект 2"/>
          <p:cNvSpPr>
            <a:spLocks noGrp="1"/>
          </p:cNvSpPr>
          <p:nvPr>
            <p:ph idx="1"/>
          </p:nvPr>
        </p:nvSpPr>
        <p:spPr>
          <a:xfrm>
            <a:off x="467129" y="1214422"/>
            <a:ext cx="6533763" cy="4429156"/>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ПЕНЗИАС </a:t>
            </a:r>
            <a:r>
              <a:rPr lang="ru-RU" sz="1800" b="1" dirty="0" err="1">
                <a:latin typeface="Times New Roman" panose="02020603050405020304" pitchFamily="18" charset="0"/>
                <a:cs typeface="Times New Roman" panose="02020603050405020304" pitchFamily="18" charset="0"/>
              </a:rPr>
              <a:t>Арно</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Аллан (1933) </a:t>
            </a:r>
            <a:r>
              <a:rPr lang="ru-RU" sz="1800" dirty="0">
                <a:latin typeface="Times New Roman" panose="02020603050405020304" pitchFamily="18" charset="0"/>
                <a:cs typeface="Times New Roman" panose="02020603050405020304" pitchFamily="18" charset="0"/>
              </a:rPr>
              <a:t> - американский физик-экспериментатор, член Национальной АН (1975). Р. в Мюнхене. С 1940 живет в США. Окончил Колумбийский ун-т (1958). С 1961 работает в Лабораториях </a:t>
            </a:r>
            <a:r>
              <a:rPr lang="ru-RU" sz="1800" dirty="0" err="1">
                <a:latin typeface="Times New Roman" panose="02020603050405020304" pitchFamily="18" charset="0"/>
                <a:cs typeface="Times New Roman" panose="02020603050405020304" pitchFamily="18" charset="0"/>
              </a:rPr>
              <a:t>Бэлл</a:t>
            </a:r>
            <a:r>
              <a:rPr lang="ru-RU" sz="1800" dirty="0">
                <a:latin typeface="Times New Roman" panose="02020603050405020304" pitchFamily="18" charset="0"/>
                <a:cs typeface="Times New Roman" panose="02020603050405020304" pitchFamily="18" charset="0"/>
              </a:rPr>
              <a:t>-Телефон (с 1972 — руководитель отдела радиофизических исследований).</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Работы относятся к космической физике, радиоастрономической технике, спутниковой связи, космологии. Совместно с Р. В. Вильсоном обнаружил экспериментально (1965) реликтовое фоновое радиоизлучение с температурой около ЗК, заполняющее Вселенную (Нобелевская премия, 1978), в 1973 — космический дейтерий. Выполнил также ряд работ по радиоастрономии, в частности по структуре межзвездных облаков молекулярного водорода, различию изотопного состава молекул в межзвездном пространстве и на Земле.</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Медаль Гершеля Лондонского Королевского общества (1977).</a:t>
            </a:r>
          </a:p>
        </p:txBody>
      </p:sp>
      <p:pic>
        <p:nvPicPr>
          <p:cNvPr id="4" name="Рисунок 3"/>
          <p:cNvPicPr>
            <a:picLocks noChangeAspect="1"/>
          </p:cNvPicPr>
          <p:nvPr/>
        </p:nvPicPr>
        <p:blipFill>
          <a:blip r:embed="rId2"/>
          <a:stretch>
            <a:fillRect/>
          </a:stretch>
        </p:blipFill>
        <p:spPr>
          <a:xfrm>
            <a:off x="7095302" y="3857628"/>
            <a:ext cx="1885583" cy="2866087"/>
          </a:xfrm>
          <a:prstGeom prst="rect">
            <a:avLst/>
          </a:prstGeom>
        </p:spPr>
      </p:pic>
      <p:sp>
        <p:nvSpPr>
          <p:cNvPr id="6" name="Управляющая кнопка: возврат 5">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078727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797944139"/>
              </p:ext>
            </p:extLst>
          </p:nvPr>
        </p:nvGraphicFramePr>
        <p:xfrm>
          <a:off x="957464" y="980728"/>
          <a:ext cx="7704669" cy="4968553"/>
        </p:xfrm>
        <a:graphic>
          <a:graphicData uri="http://schemas.openxmlformats.org/drawingml/2006/table">
            <a:tbl>
              <a:tblPr firstRow="1" firstCol="1" bandRow="1">
                <a:tableStyleId>{5C22544A-7EE6-4342-B048-85BDC9FD1C3A}</a:tableStyleId>
              </a:tblPr>
              <a:tblGrid>
                <a:gridCol w="1100667">
                  <a:extLst>
                    <a:ext uri="{9D8B030D-6E8A-4147-A177-3AD203B41FA5}">
                      <a16:colId xmlns:a16="http://schemas.microsoft.com/office/drawing/2014/main" xmlns="" val="1750272468"/>
                    </a:ext>
                  </a:extLst>
                </a:gridCol>
                <a:gridCol w="1100667">
                  <a:extLst>
                    <a:ext uri="{9D8B030D-6E8A-4147-A177-3AD203B41FA5}">
                      <a16:colId xmlns:a16="http://schemas.microsoft.com/office/drawing/2014/main" xmlns="" val="1528516840"/>
                    </a:ext>
                  </a:extLst>
                </a:gridCol>
                <a:gridCol w="1100667">
                  <a:extLst>
                    <a:ext uri="{9D8B030D-6E8A-4147-A177-3AD203B41FA5}">
                      <a16:colId xmlns:a16="http://schemas.microsoft.com/office/drawing/2014/main" xmlns="" val="3550297984"/>
                    </a:ext>
                  </a:extLst>
                </a:gridCol>
                <a:gridCol w="1100667">
                  <a:extLst>
                    <a:ext uri="{9D8B030D-6E8A-4147-A177-3AD203B41FA5}">
                      <a16:colId xmlns:a16="http://schemas.microsoft.com/office/drawing/2014/main" xmlns="" val="1156737467"/>
                    </a:ext>
                  </a:extLst>
                </a:gridCol>
                <a:gridCol w="1100667">
                  <a:extLst>
                    <a:ext uri="{9D8B030D-6E8A-4147-A177-3AD203B41FA5}">
                      <a16:colId xmlns:a16="http://schemas.microsoft.com/office/drawing/2014/main" xmlns="" val="2353760530"/>
                    </a:ext>
                  </a:extLst>
                </a:gridCol>
                <a:gridCol w="1100667">
                  <a:extLst>
                    <a:ext uri="{9D8B030D-6E8A-4147-A177-3AD203B41FA5}">
                      <a16:colId xmlns:a16="http://schemas.microsoft.com/office/drawing/2014/main" xmlns="" val="4138479825"/>
                    </a:ext>
                  </a:extLst>
                </a:gridCol>
                <a:gridCol w="1100667">
                  <a:extLst>
                    <a:ext uri="{9D8B030D-6E8A-4147-A177-3AD203B41FA5}">
                      <a16:colId xmlns:a16="http://schemas.microsoft.com/office/drawing/2014/main" xmlns="" val="270101187"/>
                    </a:ext>
                  </a:extLst>
                </a:gridCol>
              </a:tblGrid>
              <a:tr h="603814">
                <a:tc gridSpan="7">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Май</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103897935"/>
                  </a:ext>
                </a:extLst>
              </a:tr>
              <a:tr h="741605">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Вторник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Среда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Четверг</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Пятница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Суббота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Воскресенье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8869510"/>
                  </a:ext>
                </a:extLst>
              </a:tr>
              <a:tr h="750462">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2" action="ppaction://hlinksldjump"/>
                        </a:rPr>
                        <a:t>3</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18908500"/>
                  </a:ext>
                </a:extLst>
              </a:tr>
              <a:tr h="755383">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6</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9</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3" action="ppaction://hlinksldjump"/>
                        </a:rPr>
                        <a:t>10</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4" action="ppaction://hlinksldjump"/>
                        </a:rPr>
                        <a:t>11</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78228800"/>
                  </a:ext>
                </a:extLst>
              </a:tr>
              <a:tr h="741850">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13</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17</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19</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1763893"/>
                  </a:ext>
                </a:extLst>
              </a:tr>
              <a:tr h="682798">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20</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5" action="ppaction://hlinksldjump"/>
                        </a:rPr>
                        <a:t>23</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44287314"/>
                  </a:ext>
                </a:extLst>
              </a:tr>
              <a:tr h="692641">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27</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6" action="ppaction://hlinksldjump"/>
                        </a:rPr>
                        <a:t>30</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31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11337383"/>
                  </a:ext>
                </a:extLst>
              </a:tr>
            </a:tbl>
          </a:graphicData>
        </a:graphic>
      </p:graphicFrame>
      <p:sp>
        <p:nvSpPr>
          <p:cNvPr id="6" name="Rectangle 1"/>
          <p:cNvSpPr>
            <a:spLocks noChangeArrowheads="1"/>
          </p:cNvSpPr>
          <p:nvPr/>
        </p:nvSpPr>
        <p:spPr bwMode="auto">
          <a:xfrm>
            <a:off x="-1364588" y="216026"/>
            <a:ext cx="11872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7" name="Управляющая кнопка: далее 6">
            <a:hlinkClick r:id="rId7"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03243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595535"/>
          </a:xfrm>
        </p:spPr>
        <p:txBody>
          <a:bodyPr>
            <a:normAutofit fontScale="90000"/>
          </a:bodyPr>
          <a:lstStyle/>
          <a:p>
            <a:r>
              <a:rPr lang="ru-RU" dirty="0">
                <a:latin typeface="Times New Roman" panose="02020603050405020304" pitchFamily="18" charset="0"/>
                <a:cs typeface="Times New Roman" panose="02020603050405020304" pitchFamily="18" charset="0"/>
              </a:rPr>
              <a:t>3 мая</a:t>
            </a:r>
          </a:p>
        </p:txBody>
      </p:sp>
      <p:sp>
        <p:nvSpPr>
          <p:cNvPr id="3" name="Объект 2"/>
          <p:cNvSpPr>
            <a:spLocks noGrp="1"/>
          </p:cNvSpPr>
          <p:nvPr>
            <p:ph idx="1"/>
          </p:nvPr>
        </p:nvSpPr>
        <p:spPr>
          <a:xfrm>
            <a:off x="428596" y="1142984"/>
            <a:ext cx="5799588" cy="4929222"/>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ВАЙНБЕРГ (Вейнберг) </a:t>
            </a:r>
            <a:r>
              <a:rPr lang="ru-RU" sz="1800" b="1" dirty="0" smtClean="0">
                <a:latin typeface="Times New Roman" panose="02020603050405020304" pitchFamily="18" charset="0"/>
                <a:cs typeface="Times New Roman" panose="02020603050405020304" pitchFamily="18" charset="0"/>
              </a:rPr>
              <a:t>Стивен (1933)</a:t>
            </a:r>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американский физик-теоретик, член Национальной АН (1972). Р. в Нью-Йорке. Окончил Корнеллский ун-т (1954). В 1957 — 59 работал в Колумбийском, в 1959 — 66 — Калифорнийском (Беркли) ун-тах, в 1966 — 69 — в Гарвардском. В 1969 — 73 — профессор Массачусетсского технологического ин-та, с 1973 — Гарвардского </a:t>
            </a:r>
            <a:r>
              <a:rPr lang="ru-RU" sz="1800" dirty="0" smtClean="0">
                <a:latin typeface="Times New Roman" panose="02020603050405020304" pitchFamily="18" charset="0"/>
                <a:cs typeface="Times New Roman" panose="02020603050405020304" pitchFamily="18" charset="0"/>
              </a:rPr>
              <a:t>ун-та. Работы </a:t>
            </a:r>
            <a:r>
              <a:rPr lang="ru-RU" sz="1800" dirty="0">
                <a:latin typeface="Times New Roman" panose="02020603050405020304" pitchFamily="18" charset="0"/>
                <a:cs typeface="Times New Roman" panose="02020603050405020304" pitchFamily="18" charset="0"/>
              </a:rPr>
              <a:t>в области физики элементарных частиц, теории гравитации, космологии. В 1962 независимо от других дал общее математическое доказательство теоремы </a:t>
            </a:r>
            <a:r>
              <a:rPr lang="ru-RU" sz="1800" dirty="0" err="1">
                <a:latin typeface="Times New Roman" panose="02020603050405020304" pitchFamily="18" charset="0"/>
                <a:cs typeface="Times New Roman" panose="02020603050405020304" pitchFamily="18" charset="0"/>
              </a:rPr>
              <a:t>Голдстоуна</a:t>
            </a:r>
            <a:r>
              <a:rPr lang="ru-RU" sz="1800" dirty="0">
                <a:latin typeface="Times New Roman" panose="02020603050405020304" pitchFamily="18" charset="0"/>
                <a:cs typeface="Times New Roman" panose="02020603050405020304" pitchFamily="18" charset="0"/>
              </a:rPr>
              <a:t>. В 1967 независимо от </a:t>
            </a:r>
            <a:r>
              <a:rPr lang="ru-RU" sz="1800" b="1" i="1" dirty="0">
                <a:latin typeface="Times New Roman" panose="02020603050405020304" pitchFamily="18" charset="0"/>
                <a:cs typeface="Times New Roman" panose="02020603050405020304" pitchFamily="18" charset="0"/>
              </a:rPr>
              <a:t>А. </a:t>
            </a:r>
            <a:r>
              <a:rPr lang="ru-RU" sz="1800" dirty="0">
                <a:latin typeface="Times New Roman" panose="02020603050405020304" pitchFamily="18" charset="0"/>
                <a:cs typeface="Times New Roman" panose="02020603050405020304" pitchFamily="18" charset="0"/>
              </a:rPr>
              <a:t>Салама предложил единую модель слабого и электромагнитного взаимодействий (теория Вайнберга — Салама) (Нобелевская премия, 1979). Совместно с Ю. </a:t>
            </a:r>
            <a:r>
              <a:rPr lang="ru-RU" sz="1800" dirty="0" smtClean="0">
                <a:latin typeface="Times New Roman" panose="02020603050405020304" pitchFamily="18" charset="0"/>
                <a:cs typeface="Times New Roman" panose="02020603050405020304" pitchFamily="18" charset="0"/>
              </a:rPr>
              <a:t>Швингером заложил </a:t>
            </a:r>
            <a:r>
              <a:rPr lang="ru-RU" sz="1800" dirty="0">
                <a:latin typeface="Times New Roman" panose="02020603050405020304" pitchFamily="18" charset="0"/>
                <a:cs typeface="Times New Roman" panose="02020603050405020304" pitchFamily="18" charset="0"/>
              </a:rPr>
              <a:t>основы нового направления в физике элементарных частиц — киральной динамики. Независимо от других выдвинул гипотезу глюонов (1973</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6146" name="Picture 2" descr="Steven-weinbe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429000"/>
            <a:ext cx="2663233" cy="3291094"/>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881136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764703"/>
          </a:xfrm>
        </p:spPr>
        <p:txBody>
          <a:bodyPr>
            <a:normAutofit/>
          </a:bodyPr>
          <a:lstStyle/>
          <a:p>
            <a:r>
              <a:rPr lang="ru-RU" sz="3600" dirty="0">
                <a:latin typeface="Times New Roman" panose="02020603050405020304" pitchFamily="18" charset="0"/>
                <a:cs typeface="Times New Roman" panose="02020603050405020304" pitchFamily="18" charset="0"/>
              </a:rPr>
              <a:t>10 мая</a:t>
            </a:r>
          </a:p>
        </p:txBody>
      </p:sp>
      <p:pic>
        <p:nvPicPr>
          <p:cNvPr id="7170" name="Picture 2" descr="Augustin Fresnel.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154482" y="4000504"/>
            <a:ext cx="1989518" cy="24423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4282" y="1428736"/>
            <a:ext cx="6500858" cy="3970318"/>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Огюстен Жан </a:t>
            </a:r>
            <a:r>
              <a:rPr lang="ru-RU" b="1" dirty="0" smtClean="0">
                <a:latin typeface="Times New Roman" panose="02020603050405020304" pitchFamily="18" charset="0"/>
                <a:cs typeface="Times New Roman" panose="02020603050405020304" pitchFamily="18" charset="0"/>
              </a:rPr>
              <a:t>Френель (1788-1827) </a:t>
            </a:r>
            <a:r>
              <a:rPr lang="ru-RU" dirty="0">
                <a:latin typeface="Times New Roman" panose="02020603050405020304" pitchFamily="18" charset="0"/>
                <a:cs typeface="Times New Roman" panose="02020603050405020304" pitchFamily="18" charset="0"/>
              </a:rPr>
              <a:t>родился в </a:t>
            </a:r>
            <a:r>
              <a:rPr lang="ru-RU" dirty="0" err="1">
                <a:latin typeface="Times New Roman" panose="02020603050405020304" pitchFamily="18" charset="0"/>
                <a:cs typeface="Times New Roman" panose="02020603050405020304" pitchFamily="18" charset="0"/>
              </a:rPr>
              <a:t>Брогли</a:t>
            </a:r>
            <a:r>
              <a:rPr lang="ru-RU" dirty="0">
                <a:latin typeface="Times New Roman" panose="02020603050405020304" pitchFamily="18" charset="0"/>
                <a:cs typeface="Times New Roman" panose="02020603050405020304" pitchFamily="18" charset="0"/>
              </a:rPr>
              <a:t> (департамент Эр) в старой Нормандии 10 мая 1788 </a:t>
            </a:r>
            <a:r>
              <a:rPr lang="ru-RU" dirty="0" err="1" smtClean="0">
                <a:latin typeface="Times New Roman" panose="02020603050405020304" pitchFamily="18" charset="0"/>
                <a:cs typeface="Times New Roman" panose="02020603050405020304" pitchFamily="18" charset="0"/>
              </a:rPr>
              <a:t>года.Френель</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получил строгое католическое воспитание.  Его отец был </a:t>
            </a:r>
            <a:r>
              <a:rPr lang="ru-RU" dirty="0" smtClean="0">
                <a:latin typeface="Times New Roman" panose="02020603050405020304" pitchFamily="18" charset="0"/>
                <a:cs typeface="Times New Roman" panose="02020603050405020304" pitchFamily="18" charset="0"/>
              </a:rPr>
              <a:t>архитектором</a:t>
            </a:r>
            <a:r>
              <a:rPr lang="ru-RU" dirty="0">
                <a:latin typeface="Times New Roman" panose="02020603050405020304" pitchFamily="18" charset="0"/>
                <a:cs typeface="Times New Roman" panose="02020603050405020304" pitchFamily="18" charset="0"/>
              </a:rPr>
              <a:t>, его мать, урожденная Мериме, была двоюродной сестрой писателя </a:t>
            </a:r>
            <a:r>
              <a:rPr lang="ru-RU" dirty="0" err="1">
                <a:latin typeface="Times New Roman" panose="02020603050405020304" pitchFamily="18" charset="0"/>
                <a:cs typeface="Times New Roman" panose="02020603050405020304" pitchFamily="18" charset="0"/>
              </a:rPr>
              <a:t>Проспера</a:t>
            </a:r>
            <a:r>
              <a:rPr lang="ru-RU" dirty="0">
                <a:latin typeface="Times New Roman" panose="02020603050405020304" pitchFamily="18" charset="0"/>
                <a:cs typeface="Times New Roman" panose="02020603050405020304" pitchFamily="18" charset="0"/>
              </a:rPr>
              <a:t> Мериме. Но сам Френель не имел никаких гуманитарных наклонностей. Сначала он вообще не проявлял интереса к учению. Читать научился только к восьми годам. Однако, Френель получил хорошее математическое образование - в 1806 году окончил Политехническую школу. В 1809 году также окончил Школу мостов и дорог в Париже. В период 100 дней (временное возвращение Наполеона из ссылки) работал инженером, после чего лишился работы как участник военных действий. </a:t>
            </a:r>
            <a:endParaRPr lang="ru-RU" b="0" i="0" dirty="0">
              <a:effectLst/>
              <a:latin typeface="Times New Roman" panose="02020603050405020304" pitchFamily="18" charset="0"/>
              <a:cs typeface="Times New Roman" panose="02020603050405020304" pitchFamily="18" charset="0"/>
            </a:endParaRPr>
          </a:p>
        </p:txBody>
      </p:sp>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709410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22056"/>
            <a:ext cx="7704667" cy="642744"/>
          </a:xfrm>
        </p:spPr>
        <p:txBody>
          <a:bodyPr>
            <a:normAutofit fontScale="90000"/>
          </a:bodyPr>
          <a:lstStyle/>
          <a:p>
            <a:r>
              <a:rPr lang="ru-RU" dirty="0" smtClean="0">
                <a:latin typeface="Times New Roman" panose="02020603050405020304" pitchFamily="18" charset="0"/>
                <a:cs typeface="Times New Roman" panose="02020603050405020304" pitchFamily="18" charset="0"/>
              </a:rPr>
              <a:t>4 января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2564904"/>
            <a:ext cx="5616624" cy="3620721"/>
          </a:xfrm>
        </p:spPr>
        <p:txBody>
          <a:bodyPr>
            <a:noAutofit/>
          </a:bodyPr>
          <a:lstStyle/>
          <a:p>
            <a:r>
              <a:rPr lang="ru-RU" sz="1600"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3284984"/>
            <a:ext cx="2462203" cy="3384376"/>
          </a:xfrm>
          <a:prstGeom prst="rect">
            <a:avLst/>
          </a:prstGeom>
        </p:spPr>
      </p:pic>
      <p:sp>
        <p:nvSpPr>
          <p:cNvPr id="6" name="Прямоугольник 5"/>
          <p:cNvSpPr/>
          <p:nvPr/>
        </p:nvSpPr>
        <p:spPr>
          <a:xfrm>
            <a:off x="1187624" y="1706650"/>
            <a:ext cx="4572000" cy="4529060"/>
          </a:xfrm>
          <a:prstGeom prst="rect">
            <a:avLst/>
          </a:prstGeom>
        </p:spPr>
        <p:txBody>
          <a:bodyPr>
            <a:spAutoFit/>
          </a:bodyPr>
          <a:lstStyle/>
          <a:p>
            <a:pPr algn="just">
              <a:spcAft>
                <a:spcPts val="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Исаа́к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Нью́тон</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375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лет со дня рождения </a:t>
            </a:r>
            <a:r>
              <a:rPr lang="ru-RU"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Исаака Ньютона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(1643-1727)</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английского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физика, математика,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астронома</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английский физик, математик, механик</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астроном, один из создателей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классической</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физики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Автор фундаментального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труда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Математические начала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натуральной философии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котором он изложил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закон всемирного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тяготения и три закона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механики, ставшие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основой классической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механики. Разработал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дифференциальное и интегральное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исчисления, теорию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цвета, заложил основы современной физической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оптики, создал многие другие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математические и физические теории.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Управляющая кнопка: возврат 6">
            <a:hlinkClick r:id="rId4" action="ppaction://hlinksldjump" highlightClick="1"/>
          </p:cNvPr>
          <p:cNvSpPr/>
          <p:nvPr/>
        </p:nvSpPr>
        <p:spPr>
          <a:xfrm>
            <a:off x="3286116" y="6215082"/>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01332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11 мая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8596" y="1214422"/>
            <a:ext cx="5789055" cy="4929222"/>
          </a:xfrm>
        </p:spPr>
        <p:txBody>
          <a:bodyPr>
            <a:noAutofit/>
          </a:bodyPr>
          <a:lstStyle/>
          <a:p>
            <a:pPr marL="0" indent="0" algn="just">
              <a:buNone/>
            </a:pPr>
            <a:r>
              <a:rPr lang="ru-RU" sz="1800" b="1" dirty="0" err="1">
                <a:latin typeface="Times New Roman" panose="02020603050405020304" pitchFamily="18" charset="0"/>
                <a:cs typeface="Times New Roman" panose="02020603050405020304" pitchFamily="18" charset="0"/>
              </a:rPr>
              <a:t>Ри́чард</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Фи́ллипс</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Фе́йнман</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(1918-1988)</a:t>
            </a:r>
            <a:r>
              <a:rPr lang="ru-RU" sz="1800" dirty="0" smtClean="0">
                <a:latin typeface="Times New Roman" panose="02020603050405020304" pitchFamily="18" charset="0"/>
                <a:cs typeface="Times New Roman" panose="02020603050405020304" pitchFamily="18" charset="0"/>
              </a:rPr>
              <a:t> — </a:t>
            </a:r>
            <a:r>
              <a:rPr lang="ru-RU" sz="1800" dirty="0">
                <a:latin typeface="Times New Roman" panose="02020603050405020304" pitchFamily="18" charset="0"/>
                <a:cs typeface="Times New Roman" panose="02020603050405020304" pitchFamily="18" charset="0"/>
              </a:rPr>
              <a:t>американский учёный физик. Основные достижения относятся к области теоретической физики. Один из создателей квантовой электродинамики. В 1943—1945 годах входил в число разработчиков атомной бомбы в Лос-Аламосе. Разработал метод интегрирования по траекториям в квантовой механике (1948), а также так называемый метод диаграмм Фейнмана (1949) в квантовой теории поля, с помощью которых можно объяснять превращения элементарных частиц. Предложил </a:t>
            </a:r>
            <a:r>
              <a:rPr lang="ru-RU" sz="1800" dirty="0" err="1">
                <a:latin typeface="Times New Roman" panose="02020603050405020304" pitchFamily="18" charset="0"/>
                <a:cs typeface="Times New Roman" panose="02020603050405020304" pitchFamily="18" charset="0"/>
              </a:rPr>
              <a:t>партонную</a:t>
            </a:r>
            <a:r>
              <a:rPr lang="ru-RU" sz="1800" dirty="0">
                <a:latin typeface="Times New Roman" panose="02020603050405020304" pitchFamily="18" charset="0"/>
                <a:cs typeface="Times New Roman" panose="02020603050405020304" pitchFamily="18" charset="0"/>
              </a:rPr>
              <a:t> модель нуклона (1969), теорию квантованных вихрей. Реформатор методов преподавания физики в вузе</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Лауреат Нобелевской премии по физике (1965, совместно с </a:t>
            </a:r>
            <a:r>
              <a:rPr lang="ru-RU" sz="1800" dirty="0" err="1">
                <a:latin typeface="Times New Roman" panose="02020603050405020304" pitchFamily="18" charset="0"/>
                <a:cs typeface="Times New Roman" panose="02020603050405020304" pitchFamily="18" charset="0"/>
              </a:rPr>
              <a:t>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Томонагой</a:t>
            </a:r>
            <a:r>
              <a:rPr lang="ru-RU" sz="1800" dirty="0">
                <a:latin typeface="Times New Roman" panose="02020603050405020304" pitchFamily="18" charset="0"/>
                <a:cs typeface="Times New Roman" panose="02020603050405020304" pitchFamily="18" charset="0"/>
              </a:rPr>
              <a:t> и Дж. Швингером). Кроме теоретической физики, занимался исследованиями в области </a:t>
            </a:r>
            <a:r>
              <a:rPr lang="ru-RU" sz="1800" dirty="0" smtClean="0">
                <a:latin typeface="Times New Roman" panose="02020603050405020304" pitchFamily="18" charset="0"/>
                <a:cs typeface="Times New Roman" panose="02020603050405020304" pitchFamily="18" charset="0"/>
              </a:rPr>
              <a:t>биологии.</a:t>
            </a:r>
            <a:endParaRPr lang="ru-RU" sz="1800" dirty="0">
              <a:latin typeface="Times New Roman" panose="02020603050405020304" pitchFamily="18" charset="0"/>
              <a:cs typeface="Times New Roman" panose="02020603050405020304" pitchFamily="18" charset="0"/>
            </a:endParaRPr>
          </a:p>
        </p:txBody>
      </p:sp>
      <p:pic>
        <p:nvPicPr>
          <p:cNvPr id="8194" name="Picture 2" descr="http://img.yakaboo.ua/media/entity/author/cache/2/thumbnail/540x/17f82f742ffe127f42dca9de82fb58b1/r/i/richard_feynman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924944"/>
            <a:ext cx="2496277"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716099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23 мая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6792"/>
            <a:ext cx="5688631" cy="4680520"/>
          </a:xfrm>
        </p:spPr>
        <p:txBody>
          <a:bodyPr>
            <a:normAutofit/>
          </a:bodyPr>
          <a:lstStyle/>
          <a:p>
            <a:pPr marL="0" indent="0" algn="just">
              <a:lnSpc>
                <a:spcPct val="110000"/>
              </a:lnSpc>
              <a:buNone/>
            </a:pPr>
            <a:r>
              <a:rPr lang="ru-RU" sz="1800" b="1" dirty="0">
                <a:latin typeface="Times New Roman" panose="02020603050405020304" pitchFamily="18" charset="0"/>
                <a:cs typeface="Times New Roman" panose="02020603050405020304" pitchFamily="18" charset="0"/>
              </a:rPr>
              <a:t>Джон </a:t>
            </a:r>
            <a:r>
              <a:rPr lang="ru-RU" sz="1800" b="1" dirty="0" err="1" smtClean="0">
                <a:latin typeface="Times New Roman" panose="02020603050405020304" pitchFamily="18" charset="0"/>
                <a:cs typeface="Times New Roman" panose="02020603050405020304" pitchFamily="18" charset="0"/>
              </a:rPr>
              <a:t>Барди́н</a:t>
            </a:r>
            <a:r>
              <a:rPr lang="ru-RU" sz="1800" b="1" dirty="0" smtClean="0">
                <a:latin typeface="Times New Roman" panose="02020603050405020304" pitchFamily="18" charset="0"/>
                <a:cs typeface="Times New Roman" panose="02020603050405020304" pitchFamily="18" charset="0"/>
              </a:rPr>
              <a:t> (1908-1991)</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американский физик, один из четырёх человек, получивших за свою жизнь по две Нобелевские премии; единственный учёный в истории, получивший две Нобелевские премии по физике: в 1956 году за транзистор совместно с Уильямом </a:t>
            </a:r>
            <a:r>
              <a:rPr lang="ru-RU" sz="1800" dirty="0" err="1">
                <a:latin typeface="Times New Roman" panose="02020603050405020304" pitchFamily="18" charset="0"/>
                <a:cs typeface="Times New Roman" panose="02020603050405020304" pitchFamily="18" charset="0"/>
              </a:rPr>
              <a:t>Брэдфордом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Шокли</a:t>
            </a:r>
            <a:r>
              <a:rPr lang="ru-RU" sz="1800" dirty="0">
                <a:latin typeface="Times New Roman" panose="02020603050405020304" pitchFamily="18" charset="0"/>
                <a:cs typeface="Times New Roman" panose="02020603050405020304" pitchFamily="18" charset="0"/>
              </a:rPr>
              <a:t> и </a:t>
            </a:r>
            <a:r>
              <a:rPr lang="ru-RU" sz="1800" dirty="0" err="1">
                <a:latin typeface="Times New Roman" panose="02020603050405020304" pitchFamily="18" charset="0"/>
                <a:cs typeface="Times New Roman" panose="02020603050405020304" pitchFamily="18" charset="0"/>
              </a:rPr>
              <a:t>Уолтером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Браттейном</a:t>
            </a:r>
            <a:r>
              <a:rPr lang="ru-RU" sz="1800" dirty="0">
                <a:latin typeface="Times New Roman" panose="02020603050405020304" pitchFamily="18" charset="0"/>
                <a:cs typeface="Times New Roman" panose="02020603050405020304" pitchFamily="18" charset="0"/>
              </a:rPr>
              <a:t> и в 1972 году за основополагающую теорию обычных сверхпроводников совместно с Леоном Нилом Купером и Джоном Робертом </a:t>
            </a:r>
            <a:r>
              <a:rPr lang="ru-RU" sz="1800" dirty="0" err="1">
                <a:latin typeface="Times New Roman" panose="02020603050405020304" pitchFamily="18" charset="0"/>
                <a:cs typeface="Times New Roman" panose="02020603050405020304" pitchFamily="18" charset="0"/>
              </a:rPr>
              <a:t>Шриффером</a:t>
            </a:r>
            <a:r>
              <a:rPr lang="ru-RU" sz="1800" dirty="0">
                <a:latin typeface="Times New Roman" panose="02020603050405020304" pitchFamily="18" charset="0"/>
                <a:cs typeface="Times New Roman" panose="02020603050405020304" pitchFamily="18" charset="0"/>
              </a:rPr>
              <a:t>. Сейчас эта теория называется теорией Бардина — Купера — </a:t>
            </a:r>
            <a:r>
              <a:rPr lang="ru-RU" sz="1800" dirty="0" err="1">
                <a:latin typeface="Times New Roman" panose="02020603050405020304" pitchFamily="18" charset="0"/>
                <a:cs typeface="Times New Roman" panose="02020603050405020304" pitchFamily="18" charset="0"/>
              </a:rPr>
              <a:t>Шриффера</a:t>
            </a:r>
            <a:r>
              <a:rPr lang="ru-RU" sz="1800" dirty="0">
                <a:latin typeface="Times New Roman" panose="02020603050405020304" pitchFamily="18" charset="0"/>
                <a:cs typeface="Times New Roman" panose="02020603050405020304" pitchFamily="18" charset="0"/>
              </a:rPr>
              <a:t>, или просто БКШ-теория (в русскоязычном произношении в фамилии Бардин ударение часто ошибочно ставится на первом слоге, по аналогии с фамилией известного русского металлурга Ивана Бардина).</a:t>
            </a:r>
          </a:p>
        </p:txBody>
      </p:sp>
      <p:pic>
        <p:nvPicPr>
          <p:cNvPr id="9218" name="Picture 2" descr="Bard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996952"/>
            <a:ext cx="2651219" cy="3751477"/>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721760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30 мая</a:t>
            </a:r>
            <a:endParaRPr lang="ru-RU" sz="3600" dirty="0">
              <a:latin typeface="Times New Roman" panose="02020603050405020304" pitchFamily="18" charset="0"/>
              <a:cs typeface="Times New Roman" panose="02020603050405020304" pitchFamily="18" charset="0"/>
            </a:endParaRPr>
          </a:p>
        </p:txBody>
      </p:sp>
      <p:pic>
        <p:nvPicPr>
          <p:cNvPr id="10242" name="Picture 2" descr="YoungAlfven.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57952" y="4286256"/>
            <a:ext cx="1668173" cy="23179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9329" y="1357298"/>
            <a:ext cx="6704439" cy="3970318"/>
          </a:xfrm>
          <a:prstGeom prst="rect">
            <a:avLst/>
          </a:prstGeom>
        </p:spPr>
        <p:txBody>
          <a:bodyPr wrap="square">
            <a:spAutoFit/>
          </a:bodyPr>
          <a:lstStyle/>
          <a:p>
            <a:pPr algn="just"/>
            <a:r>
              <a:rPr lang="ru-RU" b="1" dirty="0" err="1">
                <a:latin typeface="Times New Roman" panose="02020603050405020304" pitchFamily="18" charset="0"/>
                <a:cs typeface="Times New Roman" panose="02020603050405020304" pitchFamily="18" charset="0"/>
              </a:rPr>
              <a:t>Ха́ннес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У́лоф</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Йёста</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Альве́н</a:t>
            </a:r>
            <a:r>
              <a:rPr lang="ru-RU" b="1" dirty="0" smtClean="0">
                <a:latin typeface="Times New Roman" panose="02020603050405020304" pitchFamily="18" charset="0"/>
                <a:cs typeface="Times New Roman" panose="02020603050405020304" pitchFamily="18" charset="0"/>
              </a:rPr>
              <a:t> (1908-1995)</a:t>
            </a:r>
            <a:r>
              <a:rPr lang="ru-RU" dirty="0">
                <a:latin typeface="Times New Roman" panose="02020603050405020304" pitchFamily="18" charset="0"/>
                <a:cs typeface="Times New Roman" panose="02020603050405020304" pitchFamily="18" charset="0"/>
              </a:rPr>
              <a:t>  — шведский физик, специалист по физике плазмы, лауреат Нобелевской премии по физике в 1970 году за работы в области теории </a:t>
            </a:r>
            <a:r>
              <a:rPr lang="ru-RU" dirty="0" smtClean="0">
                <a:latin typeface="Times New Roman" panose="02020603050405020304" pitchFamily="18" charset="0"/>
                <a:cs typeface="Times New Roman" panose="02020603050405020304" pitchFamily="18" charset="0"/>
              </a:rPr>
              <a:t>магнитогидродинамики.Внёс </a:t>
            </a:r>
            <a:r>
              <a:rPr lang="ru-RU" dirty="0">
                <a:latin typeface="Times New Roman" panose="02020603050405020304" pitchFamily="18" charset="0"/>
                <a:cs typeface="Times New Roman" panose="02020603050405020304" pitchFamily="18" charset="0"/>
              </a:rPr>
              <a:t>существенный вклад в физику плазмы, включая такие направления, как теории северного сияния, радиационных поясов Ван Аллена, эффект геомагнитных бурь на магнитное поле Земли, магнитосферы, в проблемы </a:t>
            </a:r>
            <a:r>
              <a:rPr lang="ru-RU" dirty="0" err="1" smtClean="0">
                <a:latin typeface="Times New Roman" panose="02020603050405020304" pitchFamily="18" charset="0"/>
                <a:cs typeface="Times New Roman" panose="02020603050405020304" pitchFamily="18" charset="0"/>
              </a:rPr>
              <a:t>ормирования</a:t>
            </a:r>
            <a:r>
              <a:rPr lang="ru-RU" dirty="0">
                <a:latin typeface="Times New Roman" panose="02020603050405020304" pitchFamily="18" charset="0"/>
                <a:cs typeface="Times New Roman" panose="02020603050405020304" pitchFamily="18" charset="0"/>
              </a:rPr>
              <a:t> хвостов комет и солнечной системы, динамики плазмы в галактике (плазменная космология</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1937 году, когда считалось, что межзвёздное пространство является вакуумом и, следовательно, неспособно проводить электрический ток, утверждал, что, если бы плазма заполняла вселенную, то она могла бы проводить электрические токи, которые могли бы произвести галактическое магнитное поле. </a:t>
            </a:r>
            <a:endParaRPr lang="ru-RU" b="0" i="0" dirty="0">
              <a:effectLst/>
              <a:latin typeface="Times New Roman" panose="02020603050405020304" pitchFamily="18" charset="0"/>
              <a:cs typeface="Times New Roman" panose="02020603050405020304" pitchFamily="18" charset="0"/>
            </a:endParaRPr>
          </a:p>
        </p:txBody>
      </p:sp>
      <p:sp>
        <p:nvSpPr>
          <p:cNvPr id="6" name="Управляющая кнопка: возврат 5">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321745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900430912"/>
              </p:ext>
            </p:extLst>
          </p:nvPr>
        </p:nvGraphicFramePr>
        <p:xfrm>
          <a:off x="982131" y="1268760"/>
          <a:ext cx="7704669" cy="4263011"/>
        </p:xfrm>
        <a:graphic>
          <a:graphicData uri="http://schemas.openxmlformats.org/drawingml/2006/table">
            <a:tbl>
              <a:tblPr firstRow="1" firstCol="1" bandRow="1">
                <a:tableStyleId>{5C22544A-7EE6-4342-B048-85BDC9FD1C3A}</a:tableStyleId>
              </a:tblPr>
              <a:tblGrid>
                <a:gridCol w="1100667">
                  <a:extLst>
                    <a:ext uri="{9D8B030D-6E8A-4147-A177-3AD203B41FA5}">
                      <a16:colId xmlns:a16="http://schemas.microsoft.com/office/drawing/2014/main" xmlns="" val="3376783056"/>
                    </a:ext>
                  </a:extLst>
                </a:gridCol>
                <a:gridCol w="1100667">
                  <a:extLst>
                    <a:ext uri="{9D8B030D-6E8A-4147-A177-3AD203B41FA5}">
                      <a16:colId xmlns:a16="http://schemas.microsoft.com/office/drawing/2014/main" xmlns="" val="603815469"/>
                    </a:ext>
                  </a:extLst>
                </a:gridCol>
                <a:gridCol w="1100667">
                  <a:extLst>
                    <a:ext uri="{9D8B030D-6E8A-4147-A177-3AD203B41FA5}">
                      <a16:colId xmlns:a16="http://schemas.microsoft.com/office/drawing/2014/main" xmlns="" val="612489324"/>
                    </a:ext>
                  </a:extLst>
                </a:gridCol>
                <a:gridCol w="1100667">
                  <a:extLst>
                    <a:ext uri="{9D8B030D-6E8A-4147-A177-3AD203B41FA5}">
                      <a16:colId xmlns:a16="http://schemas.microsoft.com/office/drawing/2014/main" xmlns="" val="1352932698"/>
                    </a:ext>
                  </a:extLst>
                </a:gridCol>
                <a:gridCol w="1100667">
                  <a:extLst>
                    <a:ext uri="{9D8B030D-6E8A-4147-A177-3AD203B41FA5}">
                      <a16:colId xmlns:a16="http://schemas.microsoft.com/office/drawing/2014/main" xmlns="" val="14928423"/>
                    </a:ext>
                  </a:extLst>
                </a:gridCol>
                <a:gridCol w="1100667">
                  <a:extLst>
                    <a:ext uri="{9D8B030D-6E8A-4147-A177-3AD203B41FA5}">
                      <a16:colId xmlns:a16="http://schemas.microsoft.com/office/drawing/2014/main" xmlns="" val="1548077983"/>
                    </a:ext>
                  </a:extLst>
                </a:gridCol>
                <a:gridCol w="1100667">
                  <a:extLst>
                    <a:ext uri="{9D8B030D-6E8A-4147-A177-3AD203B41FA5}">
                      <a16:colId xmlns:a16="http://schemas.microsoft.com/office/drawing/2014/main" xmlns="" val="258043473"/>
                    </a:ext>
                  </a:extLst>
                </a:gridCol>
              </a:tblGrid>
              <a:tr h="518072">
                <a:tc gridSpan="7">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Июнь</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853034557"/>
                  </a:ext>
                </a:extLst>
              </a:tr>
              <a:tr h="636296">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Вторник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Среда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Четверг</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Пятница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Суббота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Воскресенье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65938876"/>
                  </a:ext>
                </a:extLst>
              </a:tr>
              <a:tr h="643895">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5162376"/>
                  </a:ext>
                </a:extLst>
              </a:tr>
              <a:tr h="648118">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3</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7</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12121214"/>
                  </a:ext>
                </a:extLst>
              </a:tr>
              <a:tr h="636506">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10</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91886810"/>
                  </a:ext>
                </a:extLst>
              </a:tr>
              <a:tr h="585840">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17</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2" action="ppaction://hlinksldjump"/>
                        </a:rPr>
                        <a:t>18</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3" action="ppaction://hlinksldjump"/>
                        </a:rPr>
                        <a:t>19</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4" action="ppaction://hlinksldjump"/>
                        </a:rPr>
                        <a:t>22</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34446128"/>
                  </a:ext>
                </a:extLst>
              </a:tr>
              <a:tr h="594284">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5" action="ppaction://hlinksldjump"/>
                        </a:rPr>
                        <a:t>24</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6" action="ppaction://hlinksldjump"/>
                        </a:rPr>
                        <a:t>25</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30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82637346"/>
                  </a:ext>
                </a:extLst>
              </a:tr>
            </a:tbl>
          </a:graphicData>
        </a:graphic>
      </p:graphicFrame>
      <p:sp>
        <p:nvSpPr>
          <p:cNvPr id="5" name="Rectangle 1"/>
          <p:cNvSpPr>
            <a:spLocks noChangeArrowheads="1"/>
          </p:cNvSpPr>
          <p:nvPr/>
        </p:nvSpPr>
        <p:spPr bwMode="auto">
          <a:xfrm>
            <a:off x="-1364585" y="-173060"/>
            <a:ext cx="11872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solidFill>
                <a:srgbClr val="FF0000"/>
              </a:solidFill>
            </a:endParaRPr>
          </a:p>
        </p:txBody>
      </p:sp>
      <p:sp>
        <p:nvSpPr>
          <p:cNvPr id="6" name="Управляющая кнопка: далее 5">
            <a:hlinkClick r:id="rId7"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93320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18 июня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1" y="1340768"/>
            <a:ext cx="6192687" cy="5256584"/>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Виталий Иосифович </a:t>
            </a:r>
            <a:r>
              <a:rPr lang="ru-RU" sz="1800" b="1" dirty="0" smtClean="0">
                <a:latin typeface="Times New Roman" panose="02020603050405020304" pitchFamily="18" charset="0"/>
                <a:cs typeface="Times New Roman" panose="02020603050405020304" pitchFamily="18" charset="0"/>
              </a:rPr>
              <a:t>Гольданский (1923-2001)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советский и российский физико-химик и общественный деятель</a:t>
            </a:r>
            <a:r>
              <a:rPr lang="ru-RU" sz="1800" dirty="0" smtClean="0">
                <a:latin typeface="Times New Roman" panose="02020603050405020304" pitchFamily="18" charset="0"/>
                <a:cs typeface="Times New Roman" panose="02020603050405020304" pitchFamily="18" charset="0"/>
              </a:rPr>
              <a:t>. Лауреат </a:t>
            </a:r>
            <a:r>
              <a:rPr lang="ru-RU" sz="1800" dirty="0">
                <a:latin typeface="Times New Roman" panose="02020603050405020304" pitchFamily="18" charset="0"/>
                <a:cs typeface="Times New Roman" panose="02020603050405020304" pitchFamily="18" charset="0"/>
              </a:rPr>
              <a:t>Ленинской премии. В 1939 он поступил на химический факультет Ленинградского </a:t>
            </a:r>
            <a:r>
              <a:rPr lang="ru-RU" sz="1800" dirty="0" smtClean="0">
                <a:latin typeface="Times New Roman" panose="02020603050405020304" pitchFamily="18" charset="0"/>
                <a:cs typeface="Times New Roman" panose="02020603050405020304" pitchFamily="18" charset="0"/>
              </a:rPr>
              <a:t>университета. После </a:t>
            </a:r>
            <a:r>
              <a:rPr lang="ru-RU" sz="1800" dirty="0">
                <a:latin typeface="Times New Roman" panose="02020603050405020304" pitchFamily="18" charset="0"/>
                <a:cs typeface="Times New Roman" panose="02020603050405020304" pitchFamily="18" charset="0"/>
              </a:rPr>
              <a:t>этого Гольданский поступил в аспирантуру Института химической физики к Н. Н. </a:t>
            </a:r>
            <a:r>
              <a:rPr lang="ru-RU" sz="1800" dirty="0" err="1">
                <a:latin typeface="Times New Roman" panose="02020603050405020304" pitchFamily="18" charset="0"/>
                <a:cs typeface="Times New Roman" panose="02020603050405020304" pitchFamily="18" charset="0"/>
              </a:rPr>
              <a:t>Семёнову</a:t>
            </a:r>
            <a:r>
              <a:rPr lang="ru-RU" sz="1800" dirty="0">
                <a:latin typeface="Times New Roman" panose="02020603050405020304" pitchFamily="18" charset="0"/>
                <a:cs typeface="Times New Roman" panose="02020603050405020304" pitchFamily="18" charset="0"/>
              </a:rPr>
              <a:t>, по завершении которой в 1947 защитил кандидатскую </a:t>
            </a:r>
            <a:r>
              <a:rPr lang="ru-RU" sz="1800" dirty="0" smtClean="0">
                <a:latin typeface="Times New Roman" panose="02020603050405020304" pitchFamily="18" charset="0"/>
                <a:cs typeface="Times New Roman" panose="02020603050405020304" pitchFamily="18" charset="0"/>
              </a:rPr>
              <a:t>диссертацию. </a:t>
            </a:r>
            <a:r>
              <a:rPr lang="ru-RU" sz="1800" dirty="0">
                <a:latin typeface="Times New Roman" panose="02020603050405020304" pitchFamily="18" charset="0"/>
                <a:cs typeface="Times New Roman" panose="02020603050405020304" pitchFamily="18" charset="0"/>
              </a:rPr>
              <a:t>В 1961 Гольданский вернулся в Институт химической физики АН </a:t>
            </a:r>
            <a:r>
              <a:rPr lang="ru-RU" sz="1800" dirty="0" smtClean="0">
                <a:latin typeface="Times New Roman" panose="02020603050405020304" pitchFamily="18" charset="0"/>
                <a:cs typeface="Times New Roman" panose="02020603050405020304" pitchFamily="18" charset="0"/>
              </a:rPr>
              <a:t>СССР, </a:t>
            </a:r>
            <a:r>
              <a:rPr lang="ru-RU" sz="1800" dirty="0">
                <a:latin typeface="Times New Roman" panose="02020603050405020304" pitchFamily="18" charset="0"/>
                <a:cs typeface="Times New Roman" panose="02020603050405020304" pitchFamily="18" charset="0"/>
              </a:rPr>
              <a:t>руководил </a:t>
            </a:r>
            <a:r>
              <a:rPr lang="ru-RU" sz="1800" dirty="0" smtClean="0">
                <a:latin typeface="Times New Roman" panose="02020603050405020304" pitchFamily="18" charset="0"/>
                <a:cs typeface="Times New Roman" panose="02020603050405020304" pitchFamily="18" charset="0"/>
              </a:rPr>
              <a:t>лабораторией, отделом, </a:t>
            </a:r>
            <a:r>
              <a:rPr lang="ru-RU" sz="1800" dirty="0">
                <a:latin typeface="Times New Roman" panose="02020603050405020304" pitchFamily="18" charset="0"/>
                <a:cs typeface="Times New Roman" panose="02020603050405020304" pitchFamily="18" charset="0"/>
              </a:rPr>
              <a:t>был заместителем </a:t>
            </a:r>
            <a:r>
              <a:rPr lang="ru-RU" sz="1800" dirty="0" smtClean="0">
                <a:latin typeface="Times New Roman" panose="02020603050405020304" pitchFamily="18" charset="0"/>
                <a:cs typeface="Times New Roman" panose="02020603050405020304" pitchFamily="18" charset="0"/>
              </a:rPr>
              <a:t>директора, </a:t>
            </a:r>
            <a:r>
              <a:rPr lang="ru-RU" sz="1800" dirty="0">
                <a:latin typeface="Times New Roman" panose="02020603050405020304" pitchFamily="18" charset="0"/>
                <a:cs typeface="Times New Roman" panose="02020603050405020304" pitchFamily="18" charset="0"/>
              </a:rPr>
              <a:t>а в 1988—1994 директором института. Одновременно он преподавал в МФТИ, МИФИ </a:t>
            </a:r>
            <a:r>
              <a:rPr lang="ru-RU" sz="1800" dirty="0" smtClean="0">
                <a:latin typeface="Times New Roman" panose="02020603050405020304" pitchFamily="18" charset="0"/>
                <a:cs typeface="Times New Roman" panose="02020603050405020304" pitchFamily="18" charset="0"/>
              </a:rPr>
              <a:t>и </a:t>
            </a:r>
            <a:r>
              <a:rPr lang="ru-RU" sz="1800" dirty="0">
                <a:latin typeface="Times New Roman" panose="02020603050405020304" pitchFamily="18" charset="0"/>
                <a:cs typeface="Times New Roman" panose="02020603050405020304" pitchFamily="18" charset="0"/>
              </a:rPr>
              <a:t>на химическом факультете МГУ. С 1974 -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1985 год заведовал кафедрой физической химии в МИТХТ им. М.В. Ломоносова. С 1994 Гольданский был Советником Президиума РАН.</a:t>
            </a:r>
          </a:p>
        </p:txBody>
      </p:sp>
      <p:pic>
        <p:nvPicPr>
          <p:cNvPr id="12290" name="Picture 2" descr="Виталий Иосифович Гольдански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937" y="3789040"/>
            <a:ext cx="2304256" cy="2957314"/>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190626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19 июня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82133" y="1268760"/>
            <a:ext cx="4597979" cy="4464496"/>
          </a:xfrm>
        </p:spPr>
        <p:txBody>
          <a:bodyPr>
            <a:normAutofit lnSpcReduction="10000"/>
          </a:bodyPr>
          <a:lstStyle/>
          <a:p>
            <a:pPr marL="0" indent="0" algn="just">
              <a:buNone/>
            </a:pPr>
            <a:r>
              <a:rPr lang="ru-RU" sz="1800" b="1" dirty="0" err="1">
                <a:latin typeface="Times New Roman" panose="02020603050405020304" pitchFamily="18" charset="0"/>
                <a:cs typeface="Times New Roman" panose="02020603050405020304" pitchFamily="18" charset="0"/>
              </a:rPr>
              <a:t>Блез</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Паска́ль</a:t>
            </a:r>
            <a:r>
              <a:rPr lang="ru-RU" sz="1800" b="1" dirty="0" smtClean="0">
                <a:latin typeface="Times New Roman" panose="02020603050405020304" pitchFamily="18" charset="0"/>
                <a:cs typeface="Times New Roman" panose="02020603050405020304" pitchFamily="18" charset="0"/>
              </a:rPr>
              <a:t> (1623-1662)</a:t>
            </a:r>
            <a:r>
              <a:rPr lang="ru-RU" sz="1800" dirty="0" smtClean="0">
                <a:latin typeface="Times New Roman" panose="02020603050405020304" pitchFamily="18" charset="0"/>
                <a:cs typeface="Times New Roman" panose="02020603050405020304" pitchFamily="18" charset="0"/>
              </a:rPr>
              <a:t> французский </a:t>
            </a:r>
            <a:r>
              <a:rPr lang="ru-RU" sz="1800" dirty="0">
                <a:latin typeface="Times New Roman" panose="02020603050405020304" pitchFamily="18" charset="0"/>
                <a:cs typeface="Times New Roman" panose="02020603050405020304" pitchFamily="18" charset="0"/>
              </a:rPr>
              <a:t>математик, механик, физик, литератор и философ. Классик французской литературы, один из основателей математического анализа, теории вероятностей и проективной геометрии, создатель первых образцов счётной техники, автор основного закона гидростатики. В 1634 году (</a:t>
            </a:r>
            <a:r>
              <a:rPr lang="ru-RU" sz="1800" dirty="0" err="1">
                <a:latin typeface="Times New Roman" panose="02020603050405020304" pitchFamily="18" charset="0"/>
                <a:cs typeface="Times New Roman" panose="02020603050405020304" pitchFamily="18" charset="0"/>
              </a:rPr>
              <a:t>Блезу</a:t>
            </a:r>
            <a:r>
              <a:rPr lang="ru-RU" sz="1800" dirty="0">
                <a:latin typeface="Times New Roman" panose="02020603050405020304" pitchFamily="18" charset="0"/>
                <a:cs typeface="Times New Roman" panose="02020603050405020304" pitchFamily="18" charset="0"/>
              </a:rPr>
              <a:t> было 11 лет), кто-то за обеденным столом зацепил ножом фаянсовое блюдо. Оно зазвучало. Мальчик обратил внимание, что стоило прикоснуться к блюду пальцем, как звук исчез. Чтобы найти этому объяснение, Паскаль провёл серию опытов, результаты которых позднее изложил в «Трактате о звуках</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13314" name="Picture 2" descr="Blaise pasc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284984"/>
            <a:ext cx="2732691" cy="3387795"/>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6284171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22 июня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1" y="1412776"/>
            <a:ext cx="6048671" cy="4516554"/>
          </a:xfrm>
        </p:spPr>
        <p:txBody>
          <a:bodyPr>
            <a:normAutofit lnSpcReduction="10000"/>
          </a:bodyPr>
          <a:lstStyle/>
          <a:p>
            <a:pPr marL="0" indent="0" algn="just">
              <a:buNone/>
            </a:pPr>
            <a:r>
              <a:rPr lang="ru-RU" sz="1800" b="1" dirty="0">
                <a:latin typeface="Times New Roman" panose="02020603050405020304" pitchFamily="18" charset="0"/>
                <a:cs typeface="Times New Roman" panose="02020603050405020304" pitchFamily="18" charset="0"/>
              </a:rPr>
              <a:t>Уильям </a:t>
            </a:r>
            <a:r>
              <a:rPr lang="ru-RU" sz="1800" b="1" dirty="0" err="1" smtClean="0">
                <a:latin typeface="Times New Roman" panose="02020603050405020304" pitchFamily="18" charset="0"/>
                <a:cs typeface="Times New Roman" panose="02020603050405020304" pitchFamily="18" charset="0"/>
              </a:rPr>
              <a:t>Стёрджен</a:t>
            </a:r>
            <a:r>
              <a:rPr lang="ru-RU" sz="1800" b="1" dirty="0" smtClean="0">
                <a:latin typeface="Times New Roman" panose="02020603050405020304" pitchFamily="18" charset="0"/>
                <a:cs typeface="Times New Roman" panose="02020603050405020304" pitchFamily="18" charset="0"/>
              </a:rPr>
              <a:t> (1783-1850) </a:t>
            </a:r>
            <a:r>
              <a:rPr lang="ru-RU" sz="1800" dirty="0" smtClean="0">
                <a:latin typeface="Times New Roman" panose="02020603050405020304" pitchFamily="18" charset="0"/>
                <a:cs typeface="Times New Roman" panose="02020603050405020304" pitchFamily="18" charset="0"/>
              </a:rPr>
              <a:t>британский </a:t>
            </a:r>
            <a:r>
              <a:rPr lang="ru-RU" sz="1800" dirty="0">
                <a:latin typeface="Times New Roman" panose="02020603050405020304" pitchFamily="18" charset="0"/>
                <a:cs typeface="Times New Roman" panose="02020603050405020304" pitchFamily="18" charset="0"/>
              </a:rPr>
              <a:t>физик, электротехник и изобретатель, создал первые электромагниты и изобрёл первый английский работающий </a:t>
            </a:r>
            <a:r>
              <a:rPr lang="ru-RU" sz="1800" dirty="0" smtClean="0">
                <a:latin typeface="Times New Roman" panose="02020603050405020304" pitchFamily="18" charset="0"/>
                <a:cs typeface="Times New Roman" panose="02020603050405020304" pitchFamily="18" charset="0"/>
              </a:rPr>
              <a:t>электродвигатель. Родился </a:t>
            </a:r>
            <a:r>
              <a:rPr lang="ru-RU" sz="1800" dirty="0">
                <a:latin typeface="Times New Roman" panose="02020603050405020304" pitchFamily="18" charset="0"/>
                <a:cs typeface="Times New Roman" panose="02020603050405020304" pitchFamily="18" charset="0"/>
              </a:rPr>
              <a:t>в </a:t>
            </a:r>
            <a:r>
              <a:rPr lang="ru-RU" sz="1800" dirty="0" err="1">
                <a:latin typeface="Times New Roman" panose="02020603050405020304" pitchFamily="18" charset="0"/>
                <a:cs typeface="Times New Roman" panose="02020603050405020304" pitchFamily="18" charset="0"/>
              </a:rPr>
              <a:t>Уиттингтоне</a:t>
            </a:r>
            <a:r>
              <a:rPr lang="ru-RU" sz="1800" dirty="0">
                <a:latin typeface="Times New Roman" panose="02020603050405020304" pitchFamily="18" charset="0"/>
                <a:cs typeface="Times New Roman" panose="02020603050405020304" pitchFamily="18" charset="0"/>
              </a:rPr>
              <a:t>, недалеко от </a:t>
            </a:r>
            <a:r>
              <a:rPr lang="ru-RU" sz="1800" dirty="0" err="1">
                <a:latin typeface="Times New Roman" panose="02020603050405020304" pitchFamily="18" charset="0"/>
                <a:cs typeface="Times New Roman" panose="02020603050405020304" pitchFamily="18" charset="0"/>
              </a:rPr>
              <a:t>Канфорта</a:t>
            </a:r>
            <a:r>
              <a:rPr lang="ru-RU" sz="1800" dirty="0">
                <a:latin typeface="Times New Roman" panose="02020603050405020304" pitchFamily="18" charset="0"/>
                <a:cs typeface="Times New Roman" panose="02020603050405020304" pitchFamily="18" charset="0"/>
              </a:rPr>
              <a:t>, графство Ланкашир, и в детстве был учеником сапожника. Он вступил в армию в 1802 году, и сам обучался математике и физике. В 1824 году он стал преподавателем науки в военной семинарии Ост-Индской компании в </a:t>
            </a:r>
            <a:r>
              <a:rPr lang="ru-RU" sz="1800" dirty="0" err="1">
                <a:latin typeface="Times New Roman" panose="02020603050405020304" pitchFamily="18" charset="0"/>
                <a:cs typeface="Times New Roman" panose="02020603050405020304" pitchFamily="18" charset="0"/>
              </a:rPr>
              <a:t>Аддискомбе</a:t>
            </a:r>
            <a:r>
              <a:rPr lang="ru-RU" sz="1800" dirty="0">
                <a:latin typeface="Times New Roman" panose="02020603050405020304" pitchFamily="18" charset="0"/>
                <a:cs typeface="Times New Roman" panose="02020603050405020304" pitchFamily="18" charset="0"/>
              </a:rPr>
              <a:t>, графство </a:t>
            </a:r>
            <a:r>
              <a:rPr lang="ru-RU" sz="1800" dirty="0" err="1">
                <a:latin typeface="Times New Roman" panose="02020603050405020304" pitchFamily="18" charset="0"/>
                <a:cs typeface="Times New Roman" panose="02020603050405020304" pitchFamily="18" charset="0"/>
              </a:rPr>
              <a:t>Суррей</a:t>
            </a:r>
            <a:r>
              <a:rPr lang="ru-RU" sz="1800" dirty="0">
                <a:latin typeface="Times New Roman" panose="02020603050405020304" pitchFamily="18" charset="0"/>
                <a:cs typeface="Times New Roman" panose="02020603050405020304" pitchFamily="18" charset="0"/>
              </a:rPr>
              <a:t>, а в следующем году он создал свой первый электромагнит. Он показал его силу, поднимая кусок железа весом девять фунтов (~ 4 кг) с помощью железного сердечника весом семь унций (~ 200 г), обёрнутого проводом, через которую тёк ток от единственной кислотной медно-цинковой батареи. В 1825 году </a:t>
            </a:r>
            <a:r>
              <a:rPr lang="ru-RU" sz="1800" dirty="0" err="1">
                <a:latin typeface="Times New Roman" panose="02020603050405020304" pitchFamily="18" charset="0"/>
                <a:cs typeface="Times New Roman" panose="02020603050405020304" pitchFamily="18" charset="0"/>
              </a:rPr>
              <a:t>Стёрджен</a:t>
            </a:r>
            <a:r>
              <a:rPr lang="ru-RU" sz="1800" dirty="0">
                <a:latin typeface="Times New Roman" panose="02020603050405020304" pitchFamily="18" charset="0"/>
                <a:cs typeface="Times New Roman" panose="02020603050405020304" pitchFamily="18" charset="0"/>
              </a:rPr>
              <a:t> изобрёл современный компас с помощью концепции </a:t>
            </a:r>
            <a:r>
              <a:rPr lang="ru-RU" sz="1800" dirty="0" smtClean="0">
                <a:latin typeface="Times New Roman" panose="02020603050405020304" pitchFamily="18" charset="0"/>
                <a:cs typeface="Times New Roman" panose="02020603050405020304" pitchFamily="18" charset="0"/>
              </a:rPr>
              <a:t>электромагнетизма. </a:t>
            </a:r>
            <a:r>
              <a:rPr lang="ru-RU" sz="1800" dirty="0">
                <a:latin typeface="Times New Roman" panose="02020603050405020304" pitchFamily="18" charset="0"/>
                <a:cs typeface="Times New Roman" panose="02020603050405020304" pitchFamily="18" charset="0"/>
              </a:rPr>
              <a:t>В 1828 году он реализовал на практике идею Ампера о </a:t>
            </a:r>
            <a:r>
              <a:rPr lang="ru-RU" sz="1800" dirty="0" smtClean="0">
                <a:latin typeface="Times New Roman" panose="02020603050405020304" pitchFamily="18" charset="0"/>
                <a:cs typeface="Times New Roman" panose="02020603050405020304" pitchFamily="18" charset="0"/>
              </a:rPr>
              <a:t>соленоиде.</a:t>
            </a:r>
            <a:endParaRPr lang="ru-RU" sz="1800" dirty="0">
              <a:latin typeface="Times New Roman" panose="02020603050405020304" pitchFamily="18" charset="0"/>
              <a:cs typeface="Times New Roman" panose="02020603050405020304" pitchFamily="18" charset="0"/>
            </a:endParaRPr>
          </a:p>
        </p:txBody>
      </p:sp>
      <p:pic>
        <p:nvPicPr>
          <p:cNvPr id="14338" name="Picture 2" descr="https://im0-tub-ru.yandex.net/i?id=b15d5eaf78ca8ab025ff13166c1e957a-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128471"/>
            <a:ext cx="2549550" cy="254955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08651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1027583"/>
          </a:xfrm>
        </p:spPr>
        <p:txBody>
          <a:bodyPr>
            <a:normAutofit/>
          </a:bodyPr>
          <a:lstStyle/>
          <a:p>
            <a:r>
              <a:rPr lang="ru-RU" sz="3600" dirty="0" smtClean="0">
                <a:latin typeface="Times New Roman" panose="02020603050405020304" pitchFamily="18" charset="0"/>
                <a:cs typeface="Times New Roman" panose="02020603050405020304" pitchFamily="18" charset="0"/>
              </a:rPr>
              <a:t>24 июня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82133" y="1484785"/>
            <a:ext cx="5606091" cy="4515032"/>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Аксель </a:t>
            </a:r>
            <a:r>
              <a:rPr lang="ru-RU" sz="1800" b="1" dirty="0" err="1">
                <a:latin typeface="Times New Roman" panose="02020603050405020304" pitchFamily="18" charset="0"/>
                <a:cs typeface="Times New Roman" panose="02020603050405020304" pitchFamily="18" charset="0"/>
              </a:rPr>
              <a:t>Вильгельмович</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Гадолин</a:t>
            </a:r>
            <a:r>
              <a:rPr lang="ru-RU" sz="1800" b="1" dirty="0" smtClean="0">
                <a:latin typeface="Times New Roman" panose="02020603050405020304" pitchFamily="18" charset="0"/>
                <a:cs typeface="Times New Roman" panose="02020603050405020304" pitchFamily="18" charset="0"/>
              </a:rPr>
              <a:t> (1828-1892)</a:t>
            </a:r>
            <a:r>
              <a:rPr lang="ru-RU" sz="1800" dirty="0" smtClean="0">
                <a:latin typeface="Times New Roman" panose="02020603050405020304" pitchFamily="18" charset="0"/>
                <a:cs typeface="Times New Roman" panose="02020603050405020304" pitchFamily="18" charset="0"/>
              </a:rPr>
              <a:t> — </a:t>
            </a:r>
            <a:r>
              <a:rPr lang="ru-RU" sz="1800" dirty="0">
                <a:latin typeface="Times New Roman" panose="02020603050405020304" pitchFamily="18" charset="0"/>
                <a:cs typeface="Times New Roman" panose="02020603050405020304" pitchFamily="18" charset="0"/>
              </a:rPr>
              <a:t>российский (финляндский) учёный в области артиллерийского вооружения, механической обработки металлов, минералогии и кристаллографии, генерал от артиллерии (1890). Заслуженный профессор Михайловской артиллерийской академии, доктор минералогии, член многих русских и иностранных учёных обществ. Член-корреспондент (1873), экстраординарный академик (1875), ординарный академик (1890) Императорской Санкт-Петербургской Академии наук. Лауреат Ломоносовской премии (1868).</a:t>
            </a:r>
          </a:p>
        </p:txBody>
      </p:sp>
      <p:pic>
        <p:nvPicPr>
          <p:cNvPr id="15365" name="Picture 5" descr="https://upload.wikimedia.org/wikipedia/commons/thumb/e/ef/Gadolin_A.W.jpg/800px-Gadolin_A.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429000"/>
            <a:ext cx="2040161" cy="3236205"/>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492811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24 июня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3" y="1412776"/>
            <a:ext cx="5616623" cy="5256584"/>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Виктор Франц </a:t>
            </a:r>
            <a:r>
              <a:rPr lang="ru-RU" sz="1800" b="1" dirty="0" smtClean="0">
                <a:latin typeface="Times New Roman" panose="02020603050405020304" pitchFamily="18" charset="0"/>
                <a:cs typeface="Times New Roman" panose="02020603050405020304" pitchFamily="18" charset="0"/>
              </a:rPr>
              <a:t>Гесс (1883-1964)</a:t>
            </a:r>
            <a:r>
              <a:rPr lang="ru-RU" sz="1800" dirty="0">
                <a:latin typeface="Times New Roman" panose="02020603050405020304" pitchFamily="18" charset="0"/>
                <a:cs typeface="Times New Roman" panose="02020603050405020304" pitchFamily="18" charset="0"/>
              </a:rPr>
              <a:t> (нем</a:t>
            </a: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24 июня 1883, замок </a:t>
            </a:r>
            <a:r>
              <a:rPr lang="ru-RU" sz="1800" dirty="0" err="1">
                <a:latin typeface="Times New Roman" panose="02020603050405020304" pitchFamily="18" charset="0"/>
                <a:cs typeface="Times New Roman" panose="02020603050405020304" pitchFamily="18" charset="0"/>
              </a:rPr>
              <a:t>Вальдштейн</a:t>
            </a:r>
            <a:r>
              <a:rPr lang="ru-RU" sz="1800" dirty="0">
                <a:latin typeface="Times New Roman" panose="02020603050405020304" pitchFamily="18" charset="0"/>
                <a:cs typeface="Times New Roman" panose="02020603050405020304" pitchFamily="18" charset="0"/>
              </a:rPr>
              <a:t>, Австрия  17 декабря 1964, Нью-Йорк, </a:t>
            </a:r>
            <a:r>
              <a:rPr lang="ru-RU" sz="1800" dirty="0" smtClean="0">
                <a:latin typeface="Times New Roman" panose="02020603050405020304" pitchFamily="18" charset="0"/>
                <a:cs typeface="Times New Roman" panose="02020603050405020304" pitchFamily="18" charset="0"/>
              </a:rPr>
              <a:t>США) австро-американский</a:t>
            </a:r>
            <a:r>
              <a:rPr lang="ru-RU" sz="1800" dirty="0">
                <a:latin typeface="Times New Roman" panose="02020603050405020304" pitchFamily="18" charset="0"/>
                <a:cs typeface="Times New Roman" panose="02020603050405020304" pitchFamily="18" charset="0"/>
              </a:rPr>
              <a:t> физик, нобелевский лауреат 1936 года за открытие космических лучей (совместно с Карлом Андерсоном</a:t>
            </a:r>
            <a:r>
              <a:rPr lang="ru-RU" sz="1800" dirty="0" smtClean="0">
                <a:latin typeface="Times New Roman" panose="02020603050405020304" pitchFamily="18" charset="0"/>
                <a:cs typeface="Times New Roman" panose="02020603050405020304" pitchFamily="18" charset="0"/>
              </a:rPr>
              <a:t>).Преподавал </a:t>
            </a:r>
            <a:r>
              <a:rPr lang="ru-RU" sz="1800" dirty="0">
                <a:latin typeface="Times New Roman" panose="02020603050405020304" pitchFamily="18" charset="0"/>
                <a:cs typeface="Times New Roman" panose="02020603050405020304" pitchFamily="18" charset="0"/>
              </a:rPr>
              <a:t>в университетах Граца и Инсбрука, затем в 1938 году переехал в США, чтобы избежать нацистских преследований (его жена была еврейка), и в том же году был назначен профессором физики </a:t>
            </a:r>
            <a:r>
              <a:rPr lang="ru-RU" sz="1800" dirty="0" err="1">
                <a:latin typeface="Times New Roman" panose="02020603050405020304" pitchFamily="18" charset="0"/>
                <a:cs typeface="Times New Roman" panose="02020603050405020304" pitchFamily="18" charset="0"/>
              </a:rPr>
              <a:t>Фордэмского</a:t>
            </a:r>
            <a:r>
              <a:rPr lang="ru-RU" sz="1800" dirty="0">
                <a:latin typeface="Times New Roman" panose="02020603050405020304" pitchFamily="18" charset="0"/>
                <a:cs typeface="Times New Roman" panose="02020603050405020304" pitchFamily="18" charset="0"/>
              </a:rPr>
              <a:t> Университета. Позже он стал натурализованным американским гражданином. С помощью аппаратуры, которая поднималась на высоту на аэростатах, Гесс совместно с другими доказал, что радиация, ионизирующая атмосферу, имеет космическое происхождение</a:t>
            </a:r>
          </a:p>
          <a:p>
            <a:endParaRPr lang="ru-RU" sz="1800" dirty="0"/>
          </a:p>
        </p:txBody>
      </p:sp>
      <p:pic>
        <p:nvPicPr>
          <p:cNvPr id="16386" name="Picture 2" descr="H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266664"/>
            <a:ext cx="2407146" cy="3402696"/>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224238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25 июня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340768"/>
            <a:ext cx="6408711" cy="5328592"/>
          </a:xfrm>
        </p:spPr>
        <p:txBody>
          <a:bodyPr>
            <a:noAutofit/>
          </a:bodyPr>
          <a:lstStyle/>
          <a:p>
            <a:pPr algn="just"/>
            <a:r>
              <a:rPr lang="ru-RU" sz="1800" b="1" dirty="0">
                <a:latin typeface="Times New Roman" panose="02020603050405020304" pitchFamily="18" charset="0"/>
                <a:cs typeface="Times New Roman" panose="02020603050405020304" pitchFamily="18" charset="0"/>
              </a:rPr>
              <a:t>Алексей </a:t>
            </a:r>
            <a:r>
              <a:rPr lang="ru-RU" sz="1800" b="1" dirty="0" smtClean="0">
                <a:latin typeface="Times New Roman" panose="02020603050405020304" pitchFamily="18" charset="0"/>
                <a:cs typeface="Times New Roman" panose="02020603050405020304" pitchFamily="18" charset="0"/>
              </a:rPr>
              <a:t>Абрикосов (1928-2017) </a:t>
            </a:r>
            <a:r>
              <a:rPr lang="ru-RU" sz="1800" dirty="0">
                <a:latin typeface="Times New Roman" panose="02020603050405020304" pitchFamily="18" charset="0"/>
                <a:cs typeface="Times New Roman" panose="02020603050405020304" pitchFamily="18" charset="0"/>
              </a:rPr>
              <a:t>родился </a:t>
            </a: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Москве в семье известных патологоанатомов — заведующего кафедрой патологической анатомии медицинского факультета Московского университета (с 1930 года — Первый Московский медицинский институт), академика Алексея Ивановича </a:t>
            </a:r>
            <a:r>
              <a:rPr lang="ru-RU" sz="1800" dirty="0" err="1">
                <a:latin typeface="Times New Roman" panose="02020603050405020304" pitchFamily="18" charset="0"/>
                <a:cs typeface="Times New Roman" panose="02020603050405020304" pitchFamily="18" charset="0"/>
              </a:rPr>
              <a:t>Абрикосова</a:t>
            </a:r>
            <a:r>
              <a:rPr lang="ru-RU" sz="1800" dirty="0">
                <a:latin typeface="Times New Roman" panose="02020603050405020304" pitchFamily="18" charset="0"/>
                <a:cs typeface="Times New Roman" panose="02020603050405020304" pitchFamily="18" charset="0"/>
              </a:rPr>
              <a:t> и ассистента кафедры, заведующей </a:t>
            </a:r>
            <a:r>
              <a:rPr lang="ru-RU" sz="1800" dirty="0" smtClean="0">
                <a:latin typeface="Times New Roman" panose="02020603050405020304" pitchFamily="18" charset="0"/>
                <a:cs typeface="Times New Roman" panose="02020603050405020304" pitchFamily="18" charset="0"/>
              </a:rPr>
              <a:t>патологоанатомическим </a:t>
            </a:r>
            <a:r>
              <a:rPr lang="ru-RU" sz="1800" dirty="0">
                <a:latin typeface="Times New Roman" panose="02020603050405020304" pitchFamily="18" charset="0"/>
                <a:cs typeface="Times New Roman" panose="02020603050405020304" pitchFamily="18" charset="0"/>
              </a:rPr>
              <a:t>отделением и главного прозектора Кремлёвской больницы Фани Давидовны Вульф (1895—1965</a:t>
            </a:r>
            <a:r>
              <a:rPr lang="ru-RU" sz="1800" dirty="0" smtClean="0">
                <a:latin typeface="Times New Roman" panose="02020603050405020304" pitchFamily="18" charset="0"/>
                <a:cs typeface="Times New Roman" panose="02020603050405020304" pitchFamily="18" charset="0"/>
              </a:rPr>
              <a:t>).После окончания школы в 1943 году поступил в МЭИ и начал изучать энерготехнику, но в 1945 году перевёлся в МГУ и перешёл к изучению физики. Его учителем в физике стал Л. Д. Ландау. </a:t>
            </a:r>
            <a:endParaRPr lang="ru-RU" sz="1800" dirty="0">
              <a:latin typeface="Times New Roman" panose="02020603050405020304" pitchFamily="18" charset="0"/>
              <a:cs typeface="Times New Roman" panose="02020603050405020304" pitchFamily="18" charset="0"/>
            </a:endParaRPr>
          </a:p>
        </p:txBody>
      </p:sp>
      <p:pic>
        <p:nvPicPr>
          <p:cNvPr id="17410" name="Picture 2" descr="AA Abrikosov AN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634420"/>
            <a:ext cx="2232248" cy="303494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319062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620687"/>
          </a:xfrm>
        </p:spPr>
        <p:txBody>
          <a:bodyPr>
            <a:normAutofit fontScale="90000"/>
          </a:bodyPr>
          <a:lstStyle/>
          <a:p>
            <a:r>
              <a:rPr lang="ru-RU" dirty="0" smtClean="0">
                <a:latin typeface="Times New Roman" panose="02020603050405020304" pitchFamily="18" charset="0"/>
                <a:cs typeface="Times New Roman" panose="02020603050405020304" pitchFamily="18" charset="0"/>
              </a:rPr>
              <a:t>12 января</a:t>
            </a:r>
            <a:endParaRPr lang="ru-RU" dirty="0">
              <a:latin typeface="Times New Roman" panose="02020603050405020304" pitchFamily="18" charset="0"/>
              <a:cs typeface="Times New Roman" panose="02020603050405020304" pitchFamily="18" charset="0"/>
            </a:endParaRPr>
          </a:p>
        </p:txBody>
      </p:sp>
      <p:sp>
        <p:nvSpPr>
          <p:cNvPr id="6" name="Rectangle 2"/>
          <p:cNvSpPr>
            <a:spLocks noGrp="1" noChangeArrowheads="1"/>
          </p:cNvSpPr>
          <p:nvPr>
            <p:ph idx="1"/>
          </p:nvPr>
        </p:nvSpPr>
        <p:spPr bwMode="auto">
          <a:xfrm>
            <a:off x="107505" y="2387784"/>
            <a:ext cx="489654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И́горь</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Васи́льевич</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Курча́тов</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(1903-1960)</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советский физик, «отец» советской атомной бомбы. Основатель и первый директор Института атомной энергии с 1943 по 1960 годы, главный научный руководитель атомной проблемы в </a:t>
            </a:r>
            <a:r>
              <a:rPr kumimoji="0" lang="ru-RU" altLang="ru-RU" sz="18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СССР</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один из основоположников использования ядерной энергии в мирных целях. Академик </a:t>
            </a:r>
            <a:r>
              <a:rPr kumimoji="0" lang="ru-RU" altLang="ru-RU" sz="18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АН СССР</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(1943). Лауреат Ленинской премии и четырёх Сталинских премий</a:t>
            </a:r>
            <a:r>
              <a:rPr lang="ru-RU" altLang="ru-RU" sz="1800" dirty="0">
                <a:latin typeface="Times New Roman" panose="02020603050405020304" pitchFamily="18" charset="0"/>
                <a:cs typeface="Times New Roman" panose="02020603050405020304" pitchFamily="18" charset="0"/>
              </a:rPr>
              <a:t>.</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4335116"/>
            <a:ext cx="3479279" cy="2462860"/>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542746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1027583"/>
          </a:xfrm>
        </p:spPr>
        <p:txBody>
          <a:bodyPr/>
          <a:lstStyle/>
          <a:p>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801440089"/>
              </p:ext>
            </p:extLst>
          </p:nvPr>
        </p:nvGraphicFramePr>
        <p:xfrm>
          <a:off x="982131" y="836712"/>
          <a:ext cx="7704669" cy="4608511"/>
        </p:xfrm>
        <a:graphic>
          <a:graphicData uri="http://schemas.openxmlformats.org/drawingml/2006/table">
            <a:tbl>
              <a:tblPr firstRow="1" firstCol="1" bandRow="1">
                <a:tableStyleId>{5C22544A-7EE6-4342-B048-85BDC9FD1C3A}</a:tableStyleId>
              </a:tblPr>
              <a:tblGrid>
                <a:gridCol w="1100667">
                  <a:extLst>
                    <a:ext uri="{9D8B030D-6E8A-4147-A177-3AD203B41FA5}">
                      <a16:colId xmlns:a16="http://schemas.microsoft.com/office/drawing/2014/main" xmlns="" val="2131007441"/>
                    </a:ext>
                  </a:extLst>
                </a:gridCol>
                <a:gridCol w="1100667">
                  <a:extLst>
                    <a:ext uri="{9D8B030D-6E8A-4147-A177-3AD203B41FA5}">
                      <a16:colId xmlns:a16="http://schemas.microsoft.com/office/drawing/2014/main" xmlns="" val="1214023841"/>
                    </a:ext>
                  </a:extLst>
                </a:gridCol>
                <a:gridCol w="1100667">
                  <a:extLst>
                    <a:ext uri="{9D8B030D-6E8A-4147-A177-3AD203B41FA5}">
                      <a16:colId xmlns:a16="http://schemas.microsoft.com/office/drawing/2014/main" xmlns="" val="367560008"/>
                    </a:ext>
                  </a:extLst>
                </a:gridCol>
                <a:gridCol w="1100667">
                  <a:extLst>
                    <a:ext uri="{9D8B030D-6E8A-4147-A177-3AD203B41FA5}">
                      <a16:colId xmlns:a16="http://schemas.microsoft.com/office/drawing/2014/main" xmlns="" val="360557370"/>
                    </a:ext>
                  </a:extLst>
                </a:gridCol>
                <a:gridCol w="1100667">
                  <a:extLst>
                    <a:ext uri="{9D8B030D-6E8A-4147-A177-3AD203B41FA5}">
                      <a16:colId xmlns:a16="http://schemas.microsoft.com/office/drawing/2014/main" xmlns="" val="2570155259"/>
                    </a:ext>
                  </a:extLst>
                </a:gridCol>
                <a:gridCol w="1100667">
                  <a:extLst>
                    <a:ext uri="{9D8B030D-6E8A-4147-A177-3AD203B41FA5}">
                      <a16:colId xmlns:a16="http://schemas.microsoft.com/office/drawing/2014/main" xmlns="" val="3150929440"/>
                    </a:ext>
                  </a:extLst>
                </a:gridCol>
                <a:gridCol w="1100667">
                  <a:extLst>
                    <a:ext uri="{9D8B030D-6E8A-4147-A177-3AD203B41FA5}">
                      <a16:colId xmlns:a16="http://schemas.microsoft.com/office/drawing/2014/main" xmlns="" val="2114656725"/>
                    </a:ext>
                  </a:extLst>
                </a:gridCol>
              </a:tblGrid>
              <a:tr h="560059">
                <a:tc gridSpan="7">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Июль</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974833714"/>
                  </a:ext>
                </a:extLst>
              </a:tr>
              <a:tr h="687865">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Вторник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Среда</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b="0">
                          <a:effectLst/>
                          <a:latin typeface="Times New Roman" panose="02020603050405020304" pitchFamily="18" charset="0"/>
                          <a:cs typeface="Times New Roman" panose="02020603050405020304" pitchFamily="18" charset="0"/>
                        </a:rPr>
                        <a:t>Четверг</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b="0">
                          <a:effectLst/>
                          <a:latin typeface="Times New Roman" panose="02020603050405020304" pitchFamily="18" charset="0"/>
                          <a:cs typeface="Times New Roman" panose="02020603050405020304" pitchFamily="18" charset="0"/>
                        </a:rPr>
                        <a:t>Пятница</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b="0">
                          <a:effectLst/>
                          <a:latin typeface="Times New Roman" panose="02020603050405020304" pitchFamily="18" charset="0"/>
                          <a:cs typeface="Times New Roman" panose="02020603050405020304" pitchFamily="18" charset="0"/>
                        </a:rPr>
                        <a:t>Суббота</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b="0">
                          <a:effectLst/>
                          <a:latin typeface="Times New Roman" panose="02020603050405020304" pitchFamily="18" charset="0"/>
                          <a:cs typeface="Times New Roman" panose="02020603050405020304" pitchFamily="18" charset="0"/>
                        </a:rPr>
                        <a:t>Воскресенье</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8771309"/>
                  </a:ext>
                </a:extLst>
              </a:tr>
              <a:tr h="696081">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3</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4</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5</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6</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7</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28376009"/>
                  </a:ext>
                </a:extLst>
              </a:tr>
              <a:tr h="700645">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8</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9</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10</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11</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2" action="ppaction://hlinksldjump"/>
                        </a:rPr>
                        <a:t>12</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13</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14</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35639721"/>
                  </a:ext>
                </a:extLst>
              </a:tr>
              <a:tr h="688093">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3" action="ppaction://hlinksldjump"/>
                        </a:rPr>
                        <a:t>15</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4" action="ppaction://hlinksldjump"/>
                        </a:rPr>
                        <a:t>16</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17</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smtClean="0">
                          <a:solidFill>
                            <a:srgbClr val="FF0000"/>
                          </a:solidFill>
                          <a:effectLst/>
                          <a:latin typeface="Times New Roman" panose="02020603050405020304" pitchFamily="18" charset="0"/>
                          <a:cs typeface="Times New Roman" panose="02020603050405020304" pitchFamily="18" charset="0"/>
                          <a:hlinkClick r:id="rId5" action="ppaction://hlinksldjump"/>
                        </a:rPr>
                        <a:t>18</a:t>
                      </a:r>
                      <a:endParaRPr lang="ru-RU" sz="1800" b="0" dirty="0" smtClean="0">
                        <a:solidFill>
                          <a:srgbClr val="FF000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800" b="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hlinkClick r:id="rId6" action="ppaction://hlinksldjump"/>
                        </a:rPr>
                        <a:t>18</a:t>
                      </a:r>
                      <a:endParaRPr lang="ru-RU" sz="18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19</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20</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21</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35910180"/>
                  </a:ext>
                </a:extLst>
              </a:tr>
              <a:tr h="633319">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22</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23</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24</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25</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26</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27</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28</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65091074"/>
                  </a:ext>
                </a:extLst>
              </a:tr>
              <a:tr h="642449">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29</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30</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31</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 </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 </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 </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 </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58591017"/>
                  </a:ext>
                </a:extLst>
              </a:tr>
            </a:tbl>
          </a:graphicData>
        </a:graphic>
      </p:graphicFrame>
      <p:sp>
        <p:nvSpPr>
          <p:cNvPr id="7" name="Rectangle 2"/>
          <p:cNvSpPr>
            <a:spLocks noChangeArrowheads="1"/>
          </p:cNvSpPr>
          <p:nvPr/>
        </p:nvSpPr>
        <p:spPr bwMode="auto">
          <a:xfrm>
            <a:off x="-1364589" y="-287247"/>
            <a:ext cx="11872361" cy="82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5" name="Управляющая кнопка: далее 4">
            <a:hlinkClick r:id="rId7"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358446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12 июля</a:t>
            </a:r>
            <a:endParaRPr lang="ru-RU" sz="3600" dirty="0">
              <a:latin typeface="Times New Roman" panose="02020603050405020304" pitchFamily="18" charset="0"/>
              <a:cs typeface="Times New Roman" panose="02020603050405020304" pitchFamily="18" charset="0"/>
            </a:endParaRPr>
          </a:p>
        </p:txBody>
      </p:sp>
      <p:pic>
        <p:nvPicPr>
          <p:cNvPr id="2050" name="Picture 2" descr="Willis Lamb 1955.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29388" y="3286124"/>
            <a:ext cx="2356075" cy="33321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2060848"/>
            <a:ext cx="5688632" cy="2862322"/>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Уиллис Юджин </a:t>
            </a:r>
            <a:r>
              <a:rPr lang="ru-RU" b="1" dirty="0" smtClean="0">
                <a:latin typeface="Times New Roman" panose="02020603050405020304" pitchFamily="18" charset="0"/>
                <a:cs typeface="Times New Roman" panose="02020603050405020304" pitchFamily="18" charset="0"/>
              </a:rPr>
              <a:t>Лэмб (1913-2008)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американский физик, лауреат Нобелевской премии по физике в 1955 г. Половина премии «за открытия, связанные с тонкой структурой спектра водорода</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В 1930 году приступил к изучению </a:t>
            </a:r>
            <a:r>
              <a:rPr lang="ru-RU" dirty="0" smtClean="0">
                <a:latin typeface="Times New Roman" panose="02020603050405020304" pitchFamily="18" charset="0"/>
                <a:cs typeface="Times New Roman" panose="02020603050405020304" pitchFamily="18" charset="0"/>
              </a:rPr>
              <a:t>физики в</a:t>
            </a:r>
            <a:r>
              <a:rPr lang="ru-RU" dirty="0">
                <a:latin typeface="Times New Roman" panose="02020603050405020304" pitchFamily="18" charset="0"/>
                <a:cs typeface="Times New Roman" panose="02020603050405020304" pitchFamily="18" charset="0"/>
              </a:rPr>
              <a:t> Калифорнийском университете в Беркли. Закончил университет в 1934 году со степенью бакалавра. В 1938 году, под руководством Роберта Оппенгеймера, защитил диссертацию по теме электромагнитных свойств ядерных систем. </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855843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15 июля</a:t>
            </a:r>
            <a:endParaRPr lang="ru-RU" sz="3600" dirty="0">
              <a:latin typeface="Times New Roman" panose="02020603050405020304" pitchFamily="18" charset="0"/>
              <a:cs typeface="Times New Roman" panose="02020603050405020304" pitchFamily="18" charset="0"/>
            </a:endParaRPr>
          </a:p>
        </p:txBody>
      </p:sp>
      <p:pic>
        <p:nvPicPr>
          <p:cNvPr id="3074" name="Picture 2" descr="Bertram Brockhouse.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43636" y="3286124"/>
            <a:ext cx="2757882" cy="333216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00034" y="1285860"/>
            <a:ext cx="5541144" cy="4801314"/>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Бертрам </a:t>
            </a:r>
            <a:r>
              <a:rPr lang="ru-RU" b="1" dirty="0" err="1" smtClean="0">
                <a:latin typeface="Times New Roman" panose="02020603050405020304" pitchFamily="18" charset="0"/>
                <a:cs typeface="Times New Roman" panose="02020603050405020304" pitchFamily="18" charset="0"/>
              </a:rPr>
              <a:t>Брокхауз</a:t>
            </a:r>
            <a:r>
              <a:rPr lang="ru-RU" b="1" dirty="0" smtClean="0">
                <a:latin typeface="Times New Roman" panose="02020603050405020304" pitchFamily="18" charset="0"/>
                <a:cs typeface="Times New Roman" panose="02020603050405020304" pitchFamily="18" charset="0"/>
              </a:rPr>
              <a:t> (1918-2003) </a:t>
            </a:r>
            <a:r>
              <a:rPr lang="ru-RU" dirty="0">
                <a:latin typeface="Times New Roman" panose="02020603050405020304" pitchFamily="18" charset="0"/>
                <a:cs typeface="Times New Roman" panose="02020603050405020304" pitchFamily="18" charset="0"/>
              </a:rPr>
              <a:t>был вторым из четырёх детей в семье </a:t>
            </a:r>
            <a:r>
              <a:rPr lang="ru-RU" dirty="0" err="1">
                <a:latin typeface="Times New Roman" panose="02020603050405020304" pitchFamily="18" charset="0"/>
                <a:cs typeface="Times New Roman" panose="02020603050405020304" pitchFamily="18" charset="0"/>
              </a:rPr>
              <a:t>Израэля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Бертрама</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Мэйбл</a:t>
            </a:r>
            <a:r>
              <a:rPr lang="ru-RU" dirty="0">
                <a:latin typeface="Times New Roman" panose="02020603050405020304" pitchFamily="18" charset="0"/>
                <a:cs typeface="Times New Roman" panose="02020603050405020304" pitchFamily="18" charset="0"/>
              </a:rPr>
              <a:t> Эмили </a:t>
            </a:r>
            <a:r>
              <a:rPr lang="ru-RU" dirty="0" err="1">
                <a:latin typeface="Times New Roman" panose="02020603050405020304" pitchFamily="18" charset="0"/>
                <a:cs typeface="Times New Roman" panose="02020603050405020304" pitchFamily="18" charset="0"/>
              </a:rPr>
              <a:t>Брокхауз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Невилл</a:t>
            </a:r>
            <a:r>
              <a:rPr lang="ru-RU" dirty="0">
                <a:latin typeface="Times New Roman" panose="02020603050405020304" pitchFamily="18" charset="0"/>
                <a:cs typeface="Times New Roman" panose="02020603050405020304" pitchFamily="18" charset="0"/>
              </a:rPr>
              <a:t>). В конце 1926 г. семья переехала в Ванкувер, где в 1935 г. Бертрам </a:t>
            </a:r>
            <a:r>
              <a:rPr lang="ru-RU" dirty="0" err="1">
                <a:latin typeface="Times New Roman" panose="02020603050405020304" pitchFamily="18" charset="0"/>
                <a:cs typeface="Times New Roman" panose="02020603050405020304" pitchFamily="18" charset="0"/>
              </a:rPr>
              <a:t>Брокхауз</a:t>
            </a:r>
            <a:r>
              <a:rPr lang="ru-RU" dirty="0">
                <a:latin typeface="Times New Roman" panose="02020603050405020304" pitchFamily="18" charset="0"/>
                <a:cs typeface="Times New Roman" panose="02020603050405020304" pitchFamily="18" charset="0"/>
              </a:rPr>
              <a:t> окончил школу им. Короля Георга. Вскоре после этого семья, по причине бедности во время депрессии, переехала в Чикаго, где </a:t>
            </a:r>
            <a:r>
              <a:rPr lang="ru-RU" dirty="0" err="1">
                <a:latin typeface="Times New Roman" panose="02020603050405020304" pitchFamily="18" charset="0"/>
                <a:cs typeface="Times New Roman" panose="02020603050405020304" pitchFamily="18" charset="0"/>
              </a:rPr>
              <a:t>Брокхауз</a:t>
            </a:r>
            <a:r>
              <a:rPr lang="ru-RU" dirty="0">
                <a:latin typeface="Times New Roman" panose="02020603050405020304" pitchFamily="18" charset="0"/>
                <a:cs typeface="Times New Roman" panose="02020603050405020304" pitchFamily="18" charset="0"/>
              </a:rPr>
              <a:t> работал ассистентом в лаборатории и занимался починкой радиоприёмников. Так как ситуация в семье после переезда в Чикаго не улучшилась, в 1938 г. последовал новый переезд обратно в Ванкувер. В 1962 г. </a:t>
            </a:r>
            <a:r>
              <a:rPr lang="ru-RU" dirty="0" err="1">
                <a:latin typeface="Times New Roman" panose="02020603050405020304" pitchFamily="18" charset="0"/>
                <a:cs typeface="Times New Roman" panose="02020603050405020304" pitchFamily="18" charset="0"/>
              </a:rPr>
              <a:t>Брокхауз</a:t>
            </a:r>
            <a:r>
              <a:rPr lang="ru-RU" dirty="0">
                <a:latin typeface="Times New Roman" panose="02020603050405020304" pitchFamily="18" charset="0"/>
                <a:cs typeface="Times New Roman" panose="02020603050405020304" pitchFamily="18" charset="0"/>
              </a:rPr>
              <a:t> стал профессором в университете Мак-Мастера в Канаде, где и оставался до пенсии в 1984 </a:t>
            </a:r>
            <a:r>
              <a:rPr lang="ru-RU" dirty="0" smtClean="0">
                <a:latin typeface="Times New Roman" panose="02020603050405020304" pitchFamily="18" charset="0"/>
                <a:cs typeface="Times New Roman" panose="02020603050405020304" pitchFamily="18" charset="0"/>
              </a:rPr>
              <a:t>г. В </a:t>
            </a:r>
            <a:r>
              <a:rPr lang="ru-RU" dirty="0">
                <a:latin typeface="Times New Roman" panose="02020603050405020304" pitchFamily="18" charset="0"/>
                <a:cs typeface="Times New Roman" panose="02020603050405020304" pitchFamily="18" charset="0"/>
              </a:rPr>
              <a:t>1994 г. был удостоен, совместно с Клиффордом </a:t>
            </a:r>
            <a:r>
              <a:rPr lang="ru-RU" dirty="0" err="1">
                <a:latin typeface="Times New Roman" panose="02020603050405020304" pitchFamily="18" charset="0"/>
                <a:cs typeface="Times New Roman" panose="02020603050405020304" pitchFamily="18" charset="0"/>
              </a:rPr>
              <a:t>Шаллом</a:t>
            </a:r>
            <a:r>
              <a:rPr lang="ru-RU" dirty="0">
                <a:latin typeface="Times New Roman" panose="02020603050405020304" pitchFamily="18" charset="0"/>
                <a:cs typeface="Times New Roman" panose="02020603050405020304" pitchFamily="18" charset="0"/>
              </a:rPr>
              <a:t>, Нобелевской премии по физике. В 1982 г. присвоено звание офицера ордена Канады и в 1995 г. посвящён в компаньоны.</a:t>
            </a:r>
          </a:p>
        </p:txBody>
      </p:sp>
      <p:sp>
        <p:nvSpPr>
          <p:cNvPr id="6" name="Управляющая кнопка: возврат 5">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7742801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16 июля</a:t>
            </a:r>
            <a:endParaRPr lang="ru-RU" sz="3600" dirty="0">
              <a:latin typeface="Times New Roman" panose="02020603050405020304" pitchFamily="18" charset="0"/>
              <a:cs typeface="Times New Roman" panose="02020603050405020304" pitchFamily="18" charset="0"/>
            </a:endParaRPr>
          </a:p>
        </p:txBody>
      </p:sp>
      <p:pic>
        <p:nvPicPr>
          <p:cNvPr id="4098" name="Picture 2" descr="Zernike.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87925" y="3357562"/>
            <a:ext cx="2356075" cy="33321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7158" y="1142985"/>
            <a:ext cx="6072229" cy="4801314"/>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Фриц </a:t>
            </a:r>
            <a:r>
              <a:rPr lang="ru-RU" b="1" dirty="0" err="1" smtClean="0">
                <a:latin typeface="Times New Roman" panose="02020603050405020304" pitchFamily="18" charset="0"/>
                <a:cs typeface="Times New Roman" panose="02020603050405020304" pitchFamily="18" charset="0"/>
              </a:rPr>
              <a:t>Цернике</a:t>
            </a:r>
            <a:r>
              <a:rPr lang="ru-RU" b="1" dirty="0" smtClean="0">
                <a:latin typeface="Times New Roman" panose="02020603050405020304" pitchFamily="18" charset="0"/>
                <a:cs typeface="Times New Roman" panose="02020603050405020304" pitchFamily="18" charset="0"/>
              </a:rPr>
              <a:t> (1888-1966)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голландский физик, лауреат Нобелевской премии по физике 1953 года «За обоснование фазово-контрастного метода, особенно за изобретение фазово-контрастного </a:t>
            </a:r>
            <a:r>
              <a:rPr lang="ru-RU" dirty="0" smtClean="0">
                <a:latin typeface="Times New Roman" panose="02020603050405020304" pitchFamily="18" charset="0"/>
                <a:cs typeface="Times New Roman" panose="02020603050405020304" pitchFamily="18" charset="0"/>
              </a:rPr>
              <a:t>микроскопа» родился </a:t>
            </a:r>
            <a:r>
              <a:rPr lang="ru-RU" dirty="0">
                <a:latin typeface="Times New Roman" panose="02020603050405020304" pitchFamily="18" charset="0"/>
                <a:cs typeface="Times New Roman" panose="02020603050405020304" pitchFamily="18" charset="0"/>
              </a:rPr>
              <a:t>в Амстердаме, Нидерланды в семье Карла Фридриха Августа </a:t>
            </a:r>
            <a:r>
              <a:rPr lang="ru-RU" dirty="0" err="1">
                <a:latin typeface="Times New Roman" panose="02020603050405020304" pitchFamily="18" charset="0"/>
                <a:cs typeface="Times New Roman" panose="02020603050405020304" pitchFamily="18" charset="0"/>
              </a:rPr>
              <a:t>Цернике</a:t>
            </a:r>
            <a:r>
              <a:rPr lang="ru-RU" dirty="0">
                <a:latin typeface="Times New Roman" panose="02020603050405020304" pitchFamily="18" charset="0"/>
                <a:cs typeface="Times New Roman" panose="02020603050405020304" pitchFamily="18" charset="0"/>
              </a:rPr>
              <a:t> и Антье </a:t>
            </a:r>
            <a:r>
              <a:rPr lang="ru-RU" dirty="0" err="1">
                <a:latin typeface="Times New Roman" panose="02020603050405020304" pitchFamily="18" charset="0"/>
                <a:cs typeface="Times New Roman" panose="02020603050405020304" pitchFamily="18" charset="0"/>
              </a:rPr>
              <a:t>Дайперинк</a:t>
            </a:r>
            <a:r>
              <a:rPr lang="ru-RU" dirty="0">
                <a:latin typeface="Times New Roman" panose="02020603050405020304" pitchFamily="18" charset="0"/>
                <a:cs typeface="Times New Roman" panose="02020603050405020304" pitchFamily="18" charset="0"/>
              </a:rPr>
              <a:t>. Родители были учителями математики, и он приобрёл страсть отца к физике. Он изучал химию (её основы), математику и физику в университете Амстердама. В 1912 году он был удостоен премии за работу по опалесценции в газах. В 1913 году он стал помощником Якоба </a:t>
            </a:r>
            <a:r>
              <a:rPr lang="ru-RU" dirty="0" err="1">
                <a:latin typeface="Times New Roman" panose="02020603050405020304" pitchFamily="18" charset="0"/>
                <a:cs typeface="Times New Roman" panose="02020603050405020304" pitchFamily="18" charset="0"/>
              </a:rPr>
              <a:t>Корнелиуса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Каптейна</a:t>
            </a:r>
            <a:r>
              <a:rPr lang="ru-RU" dirty="0">
                <a:latin typeface="Times New Roman" panose="02020603050405020304" pitchFamily="18" charset="0"/>
                <a:cs typeface="Times New Roman" panose="02020603050405020304" pitchFamily="18" charset="0"/>
              </a:rPr>
              <a:t> в астрономической лаборатории Университета </a:t>
            </a:r>
            <a:r>
              <a:rPr lang="ru-RU" dirty="0" err="1">
                <a:latin typeface="Times New Roman" panose="02020603050405020304" pitchFamily="18" charset="0"/>
                <a:cs typeface="Times New Roman" panose="02020603050405020304" pitchFamily="18" charset="0"/>
              </a:rPr>
              <a:t>Гронингена</a:t>
            </a:r>
            <a:r>
              <a:rPr lang="ru-RU" dirty="0">
                <a:latin typeface="Times New Roman" panose="02020603050405020304" pitchFamily="18" charset="0"/>
                <a:cs typeface="Times New Roman" panose="02020603050405020304" pitchFamily="18" charset="0"/>
              </a:rPr>
              <a:t>. В 1914 году он совместно с Леонардом Орнштейном вывел уравнения Орнштейна — </a:t>
            </a:r>
            <a:r>
              <a:rPr lang="ru-RU" dirty="0" err="1">
                <a:latin typeface="Times New Roman" panose="02020603050405020304" pitchFamily="18" charset="0"/>
                <a:cs typeface="Times New Roman" panose="02020603050405020304" pitchFamily="18" charset="0"/>
              </a:rPr>
              <a:t>Цернике</a:t>
            </a:r>
            <a:r>
              <a:rPr lang="ru-RU" dirty="0">
                <a:latin typeface="Times New Roman" panose="02020603050405020304" pitchFamily="18" charset="0"/>
                <a:cs typeface="Times New Roman" panose="02020603050405020304" pitchFamily="18" charset="0"/>
              </a:rPr>
              <a:t> для теории критической точки. В 1915 году он получил место на кафедре теоретической физики в том же университете, и в 1920 году он был назначен профессором теоретической физики.</a:t>
            </a:r>
          </a:p>
        </p:txBody>
      </p:sp>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1016438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0"/>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18 июля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412775"/>
            <a:ext cx="5976663" cy="4824537"/>
          </a:xfrm>
        </p:spPr>
        <p:txBody>
          <a:bodyPr>
            <a:noAutofit/>
          </a:bodyPr>
          <a:lstStyle/>
          <a:p>
            <a:pPr marL="0" indent="0" algn="just">
              <a:buNone/>
            </a:pPr>
            <a:r>
              <a:rPr lang="ru-RU" sz="1800" b="1" dirty="0" err="1">
                <a:latin typeface="Times New Roman" panose="02020603050405020304" pitchFamily="18" charset="0"/>
                <a:cs typeface="Times New Roman" panose="02020603050405020304" pitchFamily="18" charset="0"/>
              </a:rPr>
              <a:t>Ро́берт</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Гук (1635-1703)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английский естествоиспытатель и изобретатель. Член Лондонского королевского общества (1663). Отец Гука подготавливал его первоначально к духовной деятельности, но ввиду слабого здоровья Роберта и проявляемой им способности к занятию механикой предназначил его к изучению часового мастерства. Впоследствии, однако, молодой Гук проявил интерес к научным занятиям и вследствие этого был отправлен в Вестминстерскую школу, где успешно изучал языки латинский, древнегреческий, иврит, но в особенности интересовался математикой и выказал большую способность к физике и химии. Способность его к занятиям физикой и химией была признана и оценена учёными Оксфордского университета, в котором он стал заниматься с 1653 года. Он стал помощником химика Виллиса, а потом известного Роберта Бойля.</a:t>
            </a:r>
          </a:p>
        </p:txBody>
      </p:sp>
      <p:pic>
        <p:nvPicPr>
          <p:cNvPr id="5122" name="Picture 2" descr="14 Robert Hooke. Pencil Dra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7" y="3501008"/>
            <a:ext cx="2543175" cy="3209926"/>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841925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285729"/>
            <a:ext cx="7704667" cy="928694"/>
          </a:xfrm>
        </p:spPr>
        <p:txBody>
          <a:bodyPr>
            <a:normAutofit/>
          </a:bodyPr>
          <a:lstStyle/>
          <a:p>
            <a:r>
              <a:rPr lang="ru-RU" sz="3600" dirty="0" smtClean="0">
                <a:latin typeface="Times New Roman" panose="02020603050405020304" pitchFamily="18" charset="0"/>
                <a:cs typeface="Times New Roman" panose="02020603050405020304" pitchFamily="18" charset="0"/>
              </a:rPr>
              <a:t>18 июля</a:t>
            </a:r>
            <a:endParaRPr lang="ru-RU" sz="3600" dirty="0">
              <a:latin typeface="Times New Roman" panose="02020603050405020304" pitchFamily="18" charset="0"/>
              <a:cs typeface="Times New Roman" panose="02020603050405020304" pitchFamily="18" charset="0"/>
            </a:endParaRPr>
          </a:p>
        </p:txBody>
      </p:sp>
      <p:pic>
        <p:nvPicPr>
          <p:cNvPr id="6146" name="Picture 2" descr="H A Lorentz (Nobel).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47796" y="4000504"/>
            <a:ext cx="1951981" cy="276065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5720" y="1000108"/>
            <a:ext cx="6572296" cy="5078313"/>
          </a:xfrm>
          <a:prstGeom prst="rect">
            <a:avLst/>
          </a:prstGeom>
        </p:spPr>
        <p:txBody>
          <a:bodyPr wrap="square">
            <a:spAutoFit/>
          </a:bodyPr>
          <a:lstStyle/>
          <a:p>
            <a:pPr algn="just"/>
            <a:r>
              <a:rPr lang="ru-RU" b="1" dirty="0" err="1">
                <a:latin typeface="Times New Roman" panose="02020603050405020304" pitchFamily="18" charset="0"/>
                <a:cs typeface="Times New Roman" panose="02020603050405020304" pitchFamily="18" charset="0"/>
              </a:rPr>
              <a:t>Хе́ндрик</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Лоренц (1853-1928) </a:t>
            </a:r>
            <a:r>
              <a:rPr lang="ru-RU" dirty="0">
                <a:latin typeface="Times New Roman" panose="02020603050405020304" pitchFamily="18" charset="0"/>
                <a:cs typeface="Times New Roman" panose="02020603050405020304" pitchFamily="18" charset="0"/>
              </a:rPr>
              <a:t>известен прежде всего своими работами в области электродинамики и оптики. Объединив концепцию непрерывного </a:t>
            </a:r>
            <a:r>
              <a:rPr lang="ru-RU" dirty="0" smtClean="0">
                <a:latin typeface="Times New Roman" panose="02020603050405020304" pitchFamily="18" charset="0"/>
                <a:cs typeface="Times New Roman" panose="02020603050405020304" pitchFamily="18" charset="0"/>
              </a:rPr>
              <a:t>электромагнитного </a:t>
            </a:r>
            <a:r>
              <a:rPr lang="ru-RU" dirty="0">
                <a:latin typeface="Times New Roman" panose="02020603050405020304" pitchFamily="18" charset="0"/>
                <a:cs typeface="Times New Roman" panose="02020603050405020304" pitchFamily="18" charset="0"/>
              </a:rPr>
              <a:t>поля с представлением о дискретных электрических зарядах, входящих в состав вещества, он создал классическую электронную теорию и применил её для решения множества частных задач: получил выражение для силы, действующей на движущийся заряд со стороны электромагнитного </a:t>
            </a:r>
            <a:r>
              <a:rPr lang="ru-RU" dirty="0" smtClean="0">
                <a:latin typeface="Times New Roman" panose="02020603050405020304" pitchFamily="18" charset="0"/>
                <a:cs typeface="Times New Roman" panose="02020603050405020304" pitchFamily="18" charset="0"/>
              </a:rPr>
              <a:t>поля вывел </a:t>
            </a:r>
            <a:r>
              <a:rPr lang="ru-RU" dirty="0">
                <a:latin typeface="Times New Roman" panose="02020603050405020304" pitchFamily="18" charset="0"/>
                <a:cs typeface="Times New Roman" panose="02020603050405020304" pitchFamily="18" charset="0"/>
              </a:rPr>
              <a:t>формулу, связывающую показатель преломления вещества с его плотностью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разработал теорию дисперсии света, объяснил ряд магнитооптических явлений (в частности, эффект Зеемана) и некоторые свойства металлов. На основе электронной теории учёный развил электродинамику движущихся сред, в том числе выдвинул гипотезу о сокращении тел в направлении их </a:t>
            </a:r>
            <a:r>
              <a:rPr lang="ru-RU" dirty="0" smtClean="0">
                <a:latin typeface="Times New Roman" panose="02020603050405020304" pitchFamily="18" charset="0"/>
                <a:cs typeface="Times New Roman" panose="02020603050405020304" pitchFamily="18" charset="0"/>
              </a:rPr>
              <a:t>движения, </a:t>
            </a:r>
            <a:r>
              <a:rPr lang="ru-RU" dirty="0">
                <a:latin typeface="Times New Roman" panose="02020603050405020304" pitchFamily="18" charset="0"/>
                <a:cs typeface="Times New Roman" panose="02020603050405020304" pitchFamily="18" charset="0"/>
              </a:rPr>
              <a:t>ввёл понятие о «местном времени», получил релятивистское выражение для зависимости массы от скорости, вывел соотношения между координатами и временем в движущихся относительно друг друга инерциальных системах </a:t>
            </a:r>
            <a:r>
              <a:rPr lang="ru-RU" dirty="0" smtClean="0">
                <a:latin typeface="Times New Roman" panose="02020603050405020304" pitchFamily="18" charset="0"/>
                <a:cs typeface="Times New Roman" panose="02020603050405020304" pitchFamily="18" charset="0"/>
              </a:rPr>
              <a:t>отсчёта . </a:t>
            </a:r>
            <a:endParaRPr lang="ru-RU" dirty="0">
              <a:latin typeface="Times New Roman" panose="02020603050405020304" pitchFamily="18" charset="0"/>
              <a:cs typeface="Times New Roman" panose="02020603050405020304" pitchFamily="18" charset="0"/>
            </a:endParaRPr>
          </a:p>
        </p:txBody>
      </p:sp>
      <p:sp>
        <p:nvSpPr>
          <p:cNvPr id="7" name="Управляющая кнопка: возврат 6">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499410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0"/>
            <a:ext cx="7704667" cy="2035695"/>
          </a:xfrm>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51154383"/>
              </p:ext>
            </p:extLst>
          </p:nvPr>
        </p:nvGraphicFramePr>
        <p:xfrm>
          <a:off x="982131" y="1340768"/>
          <a:ext cx="7704669" cy="4752527"/>
        </p:xfrm>
        <a:graphic>
          <a:graphicData uri="http://schemas.openxmlformats.org/drawingml/2006/table">
            <a:tbl>
              <a:tblPr firstRow="1" firstCol="1" bandRow="1">
                <a:tableStyleId>{5C22544A-7EE6-4342-B048-85BDC9FD1C3A}</a:tableStyleId>
              </a:tblPr>
              <a:tblGrid>
                <a:gridCol w="1100667">
                  <a:extLst>
                    <a:ext uri="{9D8B030D-6E8A-4147-A177-3AD203B41FA5}">
                      <a16:colId xmlns:a16="http://schemas.microsoft.com/office/drawing/2014/main" xmlns="" val="2870054006"/>
                    </a:ext>
                  </a:extLst>
                </a:gridCol>
                <a:gridCol w="1100667">
                  <a:extLst>
                    <a:ext uri="{9D8B030D-6E8A-4147-A177-3AD203B41FA5}">
                      <a16:colId xmlns:a16="http://schemas.microsoft.com/office/drawing/2014/main" xmlns="" val="1167316763"/>
                    </a:ext>
                  </a:extLst>
                </a:gridCol>
                <a:gridCol w="1100667">
                  <a:extLst>
                    <a:ext uri="{9D8B030D-6E8A-4147-A177-3AD203B41FA5}">
                      <a16:colId xmlns:a16="http://schemas.microsoft.com/office/drawing/2014/main" xmlns="" val="3108651423"/>
                    </a:ext>
                  </a:extLst>
                </a:gridCol>
                <a:gridCol w="1100667">
                  <a:extLst>
                    <a:ext uri="{9D8B030D-6E8A-4147-A177-3AD203B41FA5}">
                      <a16:colId xmlns:a16="http://schemas.microsoft.com/office/drawing/2014/main" xmlns="" val="772557588"/>
                    </a:ext>
                  </a:extLst>
                </a:gridCol>
                <a:gridCol w="1100667">
                  <a:extLst>
                    <a:ext uri="{9D8B030D-6E8A-4147-A177-3AD203B41FA5}">
                      <a16:colId xmlns:a16="http://schemas.microsoft.com/office/drawing/2014/main" xmlns="" val="4278223484"/>
                    </a:ext>
                  </a:extLst>
                </a:gridCol>
                <a:gridCol w="1100667">
                  <a:extLst>
                    <a:ext uri="{9D8B030D-6E8A-4147-A177-3AD203B41FA5}">
                      <a16:colId xmlns:a16="http://schemas.microsoft.com/office/drawing/2014/main" xmlns="" val="4193755518"/>
                    </a:ext>
                  </a:extLst>
                </a:gridCol>
                <a:gridCol w="1100667">
                  <a:extLst>
                    <a:ext uri="{9D8B030D-6E8A-4147-A177-3AD203B41FA5}">
                      <a16:colId xmlns:a16="http://schemas.microsoft.com/office/drawing/2014/main" xmlns="" val="4284701496"/>
                    </a:ext>
                  </a:extLst>
                </a:gridCol>
              </a:tblGrid>
              <a:tr h="577562">
                <a:tc gridSpan="7">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Август</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627855763"/>
                  </a:ext>
                </a:extLst>
              </a:tr>
              <a:tr h="709360">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Вторник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Среда</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Четверг</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Пятница</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Суббота</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Воскресенье</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30580258"/>
                  </a:ext>
                </a:extLst>
              </a:tr>
              <a:tr h="717834">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 </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 </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 </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2</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3</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4</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16439159"/>
                  </a:ext>
                </a:extLst>
              </a:tr>
              <a:tr h="722540">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5</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6</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7</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8</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9</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10</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11</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44551596"/>
                  </a:ext>
                </a:extLst>
              </a:tr>
              <a:tr h="709595">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12</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13</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14</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15</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16</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17</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18</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34354644"/>
                  </a:ext>
                </a:extLst>
              </a:tr>
              <a:tr h="653112">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19</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20</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21</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22</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23</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24</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2" action="ppaction://hlinksldjump"/>
                        </a:rPr>
                        <a:t>25</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01406789"/>
                  </a:ext>
                </a:extLst>
              </a:tr>
              <a:tr h="662524">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3" action="ppaction://hlinksldjump"/>
                        </a:rPr>
                        <a:t>26</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27</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4" action="ppaction://hlinksldjump"/>
                        </a:rPr>
                        <a:t>28</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29</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30</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5" action="ppaction://hlinksldjump"/>
                        </a:rPr>
                        <a:t>31</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 </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71182135"/>
                  </a:ext>
                </a:extLst>
              </a:tr>
            </a:tbl>
          </a:graphicData>
        </a:graphic>
      </p:graphicFrame>
      <p:sp>
        <p:nvSpPr>
          <p:cNvPr id="5" name="Управляющая кнопка: далее 4">
            <a:hlinkClick r:id="rId6"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26742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25 августа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1285860"/>
            <a:ext cx="6840760" cy="4786346"/>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Герберт </a:t>
            </a:r>
            <a:r>
              <a:rPr lang="ru-RU" sz="1800" b="1" dirty="0" err="1" smtClean="0">
                <a:latin typeface="Times New Roman" panose="02020603050405020304" pitchFamily="18" charset="0"/>
                <a:cs typeface="Times New Roman" panose="02020603050405020304" pitchFamily="18" charset="0"/>
              </a:rPr>
              <a:t>Крёмер</a:t>
            </a:r>
            <a:r>
              <a:rPr lang="ru-RU" sz="1800" b="1" dirty="0" smtClean="0">
                <a:latin typeface="Times New Roman" panose="02020603050405020304" pitchFamily="18" charset="0"/>
                <a:cs typeface="Times New Roman" panose="02020603050405020304" pitchFamily="18" charset="0"/>
              </a:rPr>
              <a:t> (1928)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немецкий физик, лауреат Нобелевской премии по физике. Половина премии за 2000 год, совместно с Жоресом Алфёровым, «за разработку полупроводниковых </a:t>
            </a:r>
            <a:r>
              <a:rPr lang="ru-RU" sz="1800" dirty="0" err="1">
                <a:latin typeface="Times New Roman" panose="02020603050405020304" pitchFamily="18" charset="0"/>
                <a:cs typeface="Times New Roman" panose="02020603050405020304" pitchFamily="18" charset="0"/>
              </a:rPr>
              <a:t>гетероструктур</a:t>
            </a:r>
            <a:r>
              <a:rPr lang="ru-RU" sz="1800" dirty="0">
                <a:latin typeface="Times New Roman" panose="02020603050405020304" pitchFamily="18" charset="0"/>
                <a:cs typeface="Times New Roman" panose="02020603050405020304" pitchFamily="18" charset="0"/>
              </a:rPr>
              <a:t>, используемых в высокочастотной и </a:t>
            </a:r>
            <a:r>
              <a:rPr lang="ru-RU" sz="1800" dirty="0" err="1">
                <a:latin typeface="Times New Roman" panose="02020603050405020304" pitchFamily="18" charset="0"/>
                <a:cs typeface="Times New Roman" panose="02020603050405020304" pitchFamily="18" charset="0"/>
              </a:rPr>
              <a:t>опто</a:t>
            </a:r>
            <a:r>
              <a:rPr lang="ru-RU" sz="1800" dirty="0">
                <a:latin typeface="Times New Roman" panose="02020603050405020304" pitchFamily="18" charset="0"/>
                <a:cs typeface="Times New Roman" panose="02020603050405020304" pitchFamily="18" charset="0"/>
              </a:rPr>
              <a:t>-электронике». Вторая половина премии была присуждена Джеку </a:t>
            </a:r>
            <a:r>
              <a:rPr lang="ru-RU" sz="1800" dirty="0" err="1">
                <a:latin typeface="Times New Roman" panose="02020603050405020304" pitchFamily="18" charset="0"/>
                <a:cs typeface="Times New Roman" panose="02020603050405020304" pitchFamily="18" charset="0"/>
              </a:rPr>
              <a:t>Килби</a:t>
            </a:r>
            <a:r>
              <a:rPr lang="ru-RU" sz="1800" dirty="0">
                <a:latin typeface="Times New Roman" panose="02020603050405020304" pitchFamily="18" charset="0"/>
                <a:cs typeface="Times New Roman" panose="02020603050405020304" pitchFamily="18" charset="0"/>
              </a:rPr>
              <a:t> «за вклад в изобретение интегральных схем». После окончания курсов подготовки к </a:t>
            </a:r>
            <a:r>
              <a:rPr lang="ru-RU" sz="1800" dirty="0" smtClean="0">
                <a:latin typeface="Times New Roman" panose="02020603050405020304" pitchFamily="18" charset="0"/>
                <a:cs typeface="Times New Roman" panose="02020603050405020304" pitchFamily="18" charset="0"/>
              </a:rPr>
              <a:t>университету , </a:t>
            </a:r>
            <a:r>
              <a:rPr lang="ru-RU" sz="1800" dirty="0">
                <a:latin typeface="Times New Roman" panose="02020603050405020304" pitchFamily="18" charset="0"/>
                <a:cs typeface="Times New Roman" panose="02020603050405020304" pitchFamily="18" charset="0"/>
              </a:rPr>
              <a:t>Герберт </a:t>
            </a:r>
            <a:r>
              <a:rPr lang="ru-RU" sz="1800" dirty="0" err="1">
                <a:latin typeface="Times New Roman" panose="02020603050405020304" pitchFamily="18" charset="0"/>
                <a:cs typeface="Times New Roman" panose="02020603050405020304" pitchFamily="18" charset="0"/>
              </a:rPr>
              <a:t>Крёмер</a:t>
            </a:r>
            <a:r>
              <a:rPr lang="ru-RU" sz="1800" dirty="0">
                <a:latin typeface="Times New Roman" panose="02020603050405020304" pitchFamily="18" charset="0"/>
                <a:cs typeface="Times New Roman" panose="02020603050405020304" pitchFamily="18" charset="0"/>
              </a:rPr>
              <a:t> приступает к изучению физики в </a:t>
            </a:r>
            <a:r>
              <a:rPr lang="ru-RU" sz="1800" dirty="0" err="1">
                <a:latin typeface="Times New Roman" panose="02020603050405020304" pitchFamily="18" charset="0"/>
                <a:cs typeface="Times New Roman" panose="02020603050405020304" pitchFamily="18" charset="0"/>
              </a:rPr>
              <a:t>Йенском</a:t>
            </a:r>
            <a:r>
              <a:rPr lang="ru-RU" sz="1800" dirty="0">
                <a:latin typeface="Times New Roman" panose="02020603050405020304" pitchFamily="18" charset="0"/>
                <a:cs typeface="Times New Roman" panose="02020603050405020304" pitchFamily="18" charset="0"/>
              </a:rPr>
              <a:t> университете, где помимо прочего посещал лекции Фридриха </a:t>
            </a:r>
            <a:r>
              <a:rPr lang="ru-RU" sz="1800" dirty="0" err="1">
                <a:latin typeface="Times New Roman" panose="02020603050405020304" pitchFamily="18" charset="0"/>
                <a:cs typeface="Times New Roman" panose="02020603050405020304" pitchFamily="18" charset="0"/>
              </a:rPr>
              <a:t>Гунда</a:t>
            </a:r>
            <a:r>
              <a:rPr lang="ru-RU" sz="1800" dirty="0">
                <a:latin typeface="Times New Roman" panose="02020603050405020304" pitchFamily="18" charset="0"/>
                <a:cs typeface="Times New Roman" panose="02020603050405020304" pitchFamily="18" charset="0"/>
              </a:rPr>
              <a:t>. Во время действия блокады Берлина </a:t>
            </a:r>
            <a:r>
              <a:rPr lang="ru-RU" sz="1800" dirty="0" err="1">
                <a:latin typeface="Times New Roman" panose="02020603050405020304" pitchFamily="18" charset="0"/>
                <a:cs typeface="Times New Roman" panose="02020603050405020304" pitchFamily="18" charset="0"/>
              </a:rPr>
              <a:t>Крёмер</a:t>
            </a:r>
            <a:r>
              <a:rPr lang="ru-RU" sz="1800" dirty="0">
                <a:latin typeface="Times New Roman" panose="02020603050405020304" pitchFamily="18" charset="0"/>
                <a:cs typeface="Times New Roman" panose="02020603050405020304" pitchFamily="18" charset="0"/>
              </a:rPr>
              <a:t> находился на практике в Берлине и воспользовался возможностью для побега на запад. После этого он продолжил обучение в </a:t>
            </a:r>
            <a:r>
              <a:rPr lang="ru-RU" sz="1800" dirty="0" err="1">
                <a:latin typeface="Times New Roman" panose="02020603050405020304" pitchFamily="18" charset="0"/>
                <a:cs typeface="Times New Roman" panose="02020603050405020304" pitchFamily="18" charset="0"/>
              </a:rPr>
              <a:t>Гёттингенском</a:t>
            </a:r>
            <a:r>
              <a:rPr lang="ru-RU" sz="1800" dirty="0">
                <a:latin typeface="Times New Roman" panose="02020603050405020304" pitchFamily="18" charset="0"/>
                <a:cs typeface="Times New Roman" panose="02020603050405020304" pitchFamily="18" charset="0"/>
              </a:rPr>
              <a:t> университете. В 1952 году он защитил диссертацию в области теоретической физики по теме эффекта горячих электронов в транзисторах</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1954 году он переехал в США и работал там в различных исследовательских учреждениях в </a:t>
            </a:r>
            <a:r>
              <a:rPr lang="ru-RU" sz="1800" dirty="0" err="1">
                <a:latin typeface="Times New Roman" panose="02020603050405020304" pitchFamily="18" charset="0"/>
                <a:cs typeface="Times New Roman" panose="02020603050405020304" pitchFamily="18" charset="0"/>
              </a:rPr>
              <a:t>Принстоне</a:t>
            </a:r>
            <a:r>
              <a:rPr lang="ru-RU" sz="1800" dirty="0">
                <a:latin typeface="Times New Roman" panose="02020603050405020304" pitchFamily="18" charset="0"/>
                <a:cs typeface="Times New Roman" panose="02020603050405020304" pitchFamily="18" charset="0"/>
              </a:rPr>
              <a:t> и Пало </a:t>
            </a:r>
            <a:r>
              <a:rPr lang="ru-RU" sz="1800" dirty="0" err="1">
                <a:latin typeface="Times New Roman" panose="02020603050405020304" pitchFamily="18" charset="0"/>
                <a:cs typeface="Times New Roman" panose="02020603050405020304" pitchFamily="18" charset="0"/>
              </a:rPr>
              <a:t>Альто</a:t>
            </a:r>
            <a:r>
              <a:rPr lang="ru-RU" sz="1800" dirty="0">
                <a:latin typeface="Times New Roman" panose="02020603050405020304" pitchFamily="18" charset="0"/>
                <a:cs typeface="Times New Roman" panose="02020603050405020304" pitchFamily="18" charset="0"/>
              </a:rPr>
              <a:t>. </a:t>
            </a:r>
          </a:p>
        </p:txBody>
      </p:sp>
      <p:pic>
        <p:nvPicPr>
          <p:cNvPr id="8194" name="Picture 2" descr="Herbert Kroem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272629"/>
            <a:ext cx="1897791" cy="2376984"/>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3575771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26 августа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1" y="1214422"/>
            <a:ext cx="6120679" cy="4786346"/>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Ли де </a:t>
            </a:r>
            <a:r>
              <a:rPr lang="ru-RU" sz="1800" b="1" dirty="0" err="1" smtClean="0">
                <a:latin typeface="Times New Roman" panose="02020603050405020304" pitchFamily="18" charset="0"/>
                <a:cs typeface="Times New Roman" panose="02020603050405020304" pitchFamily="18" charset="0"/>
              </a:rPr>
              <a:t>Фо́рест</a:t>
            </a:r>
            <a:r>
              <a:rPr lang="ru-RU" sz="1800" b="1" dirty="0" smtClean="0">
                <a:latin typeface="Times New Roman" panose="02020603050405020304" pitchFamily="18" charset="0"/>
                <a:cs typeface="Times New Roman" panose="02020603050405020304" pitchFamily="18" charset="0"/>
              </a:rPr>
              <a:t> (1873-1961)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американский изобретатель, имеющий на своём счету </a:t>
            </a:r>
            <a:r>
              <a:rPr lang="ru-RU" sz="1800" dirty="0" smtClean="0">
                <a:latin typeface="Times New Roman" panose="02020603050405020304" pitchFamily="18" charset="0"/>
                <a:cs typeface="Times New Roman" panose="02020603050405020304" pitchFamily="18" charset="0"/>
              </a:rPr>
              <a:t>300 </a:t>
            </a:r>
            <a:r>
              <a:rPr lang="ru-RU" sz="1800" dirty="0">
                <a:latin typeface="Times New Roman" panose="02020603050405020304" pitchFamily="18" charset="0"/>
                <a:cs typeface="Times New Roman" panose="02020603050405020304" pitchFamily="18" charset="0"/>
              </a:rPr>
              <a:t>патентов на изобретения. Де </a:t>
            </a:r>
            <a:r>
              <a:rPr lang="ru-RU" sz="1800" dirty="0" err="1">
                <a:latin typeface="Times New Roman" panose="02020603050405020304" pitchFamily="18" charset="0"/>
                <a:cs typeface="Times New Roman" panose="02020603050405020304" pitchFamily="18" charset="0"/>
              </a:rPr>
              <a:t>Форест</a:t>
            </a:r>
            <a:r>
              <a:rPr lang="ru-RU" sz="1800" dirty="0">
                <a:latin typeface="Times New Roman" panose="02020603050405020304" pitchFamily="18" charset="0"/>
                <a:cs typeface="Times New Roman" panose="02020603050405020304" pitchFamily="18" charset="0"/>
              </a:rPr>
              <a:t> изобрёл триод — электронную лампу, которая принимает на входе относительно слабый электрический сигнал и затем усиливает его. Де </a:t>
            </a:r>
            <a:r>
              <a:rPr lang="ru-RU" sz="1800" dirty="0" err="1">
                <a:latin typeface="Times New Roman" panose="02020603050405020304" pitchFamily="18" charset="0"/>
                <a:cs typeface="Times New Roman" panose="02020603050405020304" pitchFamily="18" charset="0"/>
              </a:rPr>
              <a:t>Форест</a:t>
            </a:r>
            <a:r>
              <a:rPr lang="ru-RU" sz="1800" dirty="0">
                <a:latin typeface="Times New Roman" panose="02020603050405020304" pitchFamily="18" charset="0"/>
                <a:cs typeface="Times New Roman" panose="02020603050405020304" pitchFamily="18" charset="0"/>
              </a:rPr>
              <a:t> является одним из отцов «века электроники», потому что триод помог открыть дорогу широкому использованию </a:t>
            </a:r>
            <a:r>
              <a:rPr lang="ru-RU" sz="1800" dirty="0" smtClean="0">
                <a:latin typeface="Times New Roman" panose="02020603050405020304" pitchFamily="18" charset="0"/>
                <a:cs typeface="Times New Roman" panose="02020603050405020304" pitchFamily="18" charset="0"/>
              </a:rPr>
              <a:t>электроники . Он </a:t>
            </a:r>
            <a:r>
              <a:rPr lang="ru-RU" sz="1800" dirty="0">
                <a:latin typeface="Times New Roman" panose="02020603050405020304" pitchFamily="18" charset="0"/>
                <a:cs typeface="Times New Roman" panose="02020603050405020304" pitchFamily="18" charset="0"/>
              </a:rPr>
              <a:t>участвовал в нескольких судебных процессах по патентным делам, и он потратил целое состояние, полученное от своих изобретений, на оплату счетов адвокатов. Он женился четыре раза, прогорел на нескольких компаниях, был обманут партнёрами по бизнесу, однажды был обвинён в мошенничестве с использованием почты, но потом оправдан. Он состоял почётным членом Института Радиоинженеров — одного из двух предшественников IEEE (другой — американский Институт Инженеров по Электротехнике</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9218" name="Picture 2" descr="Lee De 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429000"/>
            <a:ext cx="2333625" cy="3248026"/>
          </a:xfrm>
          <a:prstGeom prst="rect">
            <a:avLst/>
          </a:prstGeom>
          <a:noFill/>
          <a:extLst>
            <a:ext uri="{909E8E84-426E-40DD-AFC4-6F175D3DCCD1}">
              <a14:hiddenFill xmlns:a14="http://schemas.microsoft.com/office/drawing/2010/main">
                <a:solidFill>
                  <a:srgbClr val="FFFFFF"/>
                </a:solidFill>
              </a14:hiddenFill>
            </a:ext>
          </a:extLst>
        </p:spPr>
      </p:pic>
      <p:sp>
        <p:nvSpPr>
          <p:cNvPr id="6" name="Управляющая кнопка: возврат 5">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2268925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332656"/>
            <a:ext cx="7704667" cy="792088"/>
          </a:xfrm>
        </p:spPr>
        <p:txBody>
          <a:bodyPr>
            <a:normAutofit/>
          </a:bodyPr>
          <a:lstStyle/>
          <a:p>
            <a:r>
              <a:rPr lang="ru-RU" sz="3600" dirty="0" smtClean="0">
                <a:latin typeface="Times New Roman" panose="02020603050405020304" pitchFamily="18" charset="0"/>
                <a:cs typeface="Times New Roman" panose="02020603050405020304" pitchFamily="18" charset="0"/>
              </a:rPr>
              <a:t>28 августа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9473" y="1863999"/>
            <a:ext cx="6384775" cy="4293096"/>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Андре́ </a:t>
            </a:r>
            <a:r>
              <a:rPr lang="ru-RU" sz="1800" b="1" dirty="0" err="1" smtClean="0">
                <a:latin typeface="Times New Roman" panose="02020603050405020304" pitchFamily="18" charset="0"/>
                <a:cs typeface="Times New Roman" panose="02020603050405020304" pitchFamily="18" charset="0"/>
              </a:rPr>
              <a:t>Блонде́ль</a:t>
            </a:r>
            <a:r>
              <a:rPr lang="ru-RU" sz="1800" b="1" dirty="0" smtClean="0">
                <a:latin typeface="Times New Roman" panose="02020603050405020304" pitchFamily="18" charset="0"/>
                <a:cs typeface="Times New Roman" panose="02020603050405020304" pitchFamily="18" charset="0"/>
              </a:rPr>
              <a:t> (1863-1938)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французский физик и инженер, член Парижской Академии наук (1913). Он является изобретателем электромеханического осциллографа и системы фотометрических единиц измерения. </a:t>
            </a:r>
            <a:r>
              <a:rPr lang="ru-RU" sz="1800" dirty="0" smtClean="0">
                <a:latin typeface="Times New Roman" panose="02020603050405020304" pitchFamily="18" charset="0"/>
                <a:cs typeface="Times New Roman" panose="02020603050405020304" pitchFamily="18" charset="0"/>
              </a:rPr>
              <a:t> В </a:t>
            </a:r>
            <a:r>
              <a:rPr lang="ru-RU" sz="1800" dirty="0">
                <a:latin typeface="Times New Roman" panose="02020603050405020304" pitchFamily="18" charset="0"/>
                <a:cs typeface="Times New Roman" panose="02020603050405020304" pitchFamily="18" charset="0"/>
              </a:rPr>
              <a:t>1893 году Андре </a:t>
            </a:r>
            <a:r>
              <a:rPr lang="ru-RU" sz="1800" dirty="0" err="1">
                <a:latin typeface="Times New Roman" panose="02020603050405020304" pitchFamily="18" charset="0"/>
                <a:cs typeface="Times New Roman" panose="02020603050405020304" pitchFamily="18" charset="0"/>
              </a:rPr>
              <a:t>Блондель</a:t>
            </a:r>
            <a:r>
              <a:rPr lang="ru-RU" sz="1800" dirty="0">
                <a:latin typeface="Times New Roman" panose="02020603050405020304" pitchFamily="18" charset="0"/>
                <a:cs typeface="Times New Roman" panose="02020603050405020304" pitchFamily="18" charset="0"/>
              </a:rPr>
              <a:t> решил проблему интегральной синхронизации при помощи теории Корню. </a:t>
            </a:r>
            <a:r>
              <a:rPr lang="ru-RU" sz="1800" dirty="0" smtClean="0">
                <a:latin typeface="Times New Roman" panose="02020603050405020304" pitchFamily="18" charset="0"/>
                <a:cs typeface="Times New Roman" panose="02020603050405020304" pitchFamily="18" charset="0"/>
              </a:rPr>
              <a:t> Это </a:t>
            </a:r>
            <a:r>
              <a:rPr lang="ru-RU" sz="1800" dirty="0">
                <a:latin typeface="Times New Roman" panose="02020603050405020304" pitchFamily="18" charset="0"/>
                <a:cs typeface="Times New Roman" panose="02020603050405020304" pitchFamily="18" charset="0"/>
              </a:rPr>
              <a:t>позволило ему изобрести бифилярный осциллограф. Он был более мощным, чем классический стробоскоп, изобретённый в 1891 </a:t>
            </a:r>
            <a:r>
              <a:rPr lang="ru-RU" sz="1800" dirty="0" err="1" smtClean="0">
                <a:latin typeface="Times New Roman" panose="02020603050405020304" pitchFamily="18" charset="0"/>
                <a:cs typeface="Times New Roman" panose="02020603050405020304" pitchFamily="18" charset="0"/>
              </a:rPr>
              <a:t>году.В</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1894 году он предложил люмен и другие фотометрические единицы </a:t>
            </a:r>
            <a:r>
              <a:rPr lang="ru-RU" sz="1800" dirty="0" err="1" smtClean="0">
                <a:latin typeface="Times New Roman" panose="02020603050405020304" pitchFamily="18" charset="0"/>
                <a:cs typeface="Times New Roman" panose="02020603050405020304" pitchFamily="18" charset="0"/>
              </a:rPr>
              <a:t>измерения.В</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1899 году </a:t>
            </a:r>
            <a:r>
              <a:rPr lang="ru-RU" sz="1800" dirty="0" err="1">
                <a:latin typeface="Times New Roman" panose="02020603050405020304" pitchFamily="18" charset="0"/>
                <a:cs typeface="Times New Roman" panose="02020603050405020304" pitchFamily="18" charset="0"/>
              </a:rPr>
              <a:t>Блондель</a:t>
            </a:r>
            <a:r>
              <a:rPr lang="ru-RU" sz="1800" dirty="0">
                <a:latin typeface="Times New Roman" panose="02020603050405020304" pitchFamily="18" charset="0"/>
                <a:cs typeface="Times New Roman" panose="02020603050405020304" pitchFamily="18" charset="0"/>
              </a:rPr>
              <a:t> опубликовал труд «Эмпирические теории синхронных генераторов</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10242" name="Picture 2" descr="Andre Blondel stud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3928121"/>
            <a:ext cx="1868911" cy="2691233"/>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599311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548680"/>
          </a:xfrm>
        </p:spPr>
        <p:txBody>
          <a:bodyPr>
            <a:normAutofit fontScale="90000"/>
          </a:bodyPr>
          <a:lstStyle/>
          <a:p>
            <a:r>
              <a:rPr lang="ru-RU" dirty="0" smtClean="0">
                <a:latin typeface="Times New Roman" panose="02020603050405020304" pitchFamily="18" charset="0"/>
                <a:cs typeface="Times New Roman" panose="02020603050405020304" pitchFamily="18" charset="0"/>
              </a:rPr>
              <a:t>13 января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7585" y="1484784"/>
            <a:ext cx="5472608" cy="4196912"/>
          </a:xfrm>
        </p:spPr>
        <p:txBody>
          <a:bodyPr>
            <a:normAutofit lnSpcReduction="10000"/>
          </a:bodyPr>
          <a:lstStyle/>
          <a:p>
            <a:pPr marL="0" indent="0" algn="just">
              <a:buNone/>
            </a:pPr>
            <a:r>
              <a:rPr lang="ru-RU" sz="1800" b="1" dirty="0">
                <a:latin typeface="Times New Roman" panose="02020603050405020304" pitchFamily="18" charset="0"/>
                <a:cs typeface="Times New Roman" panose="02020603050405020304" pitchFamily="18" charset="0"/>
              </a:rPr>
              <a:t>Вильгельм Карл Вернер Отто Фриц Франц </a:t>
            </a:r>
            <a:r>
              <a:rPr lang="ru-RU" sz="1800" b="1" dirty="0" smtClean="0">
                <a:latin typeface="Times New Roman" panose="02020603050405020304" pitchFamily="18" charset="0"/>
                <a:cs typeface="Times New Roman" panose="02020603050405020304" pitchFamily="18" charset="0"/>
              </a:rPr>
              <a:t>Вин(1862-1928)</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немецкий физик, лауреат Нобелевской премии по физике в 1911 г. «за открытия в области законов, управляющих тепловым излучением». В 1879 г. Вин окончил школу в </a:t>
            </a:r>
            <a:r>
              <a:rPr lang="ru-RU" sz="1800" dirty="0" err="1">
                <a:latin typeface="Times New Roman" panose="02020603050405020304" pitchFamily="18" charset="0"/>
                <a:cs typeface="Times New Roman" panose="02020603050405020304" pitchFamily="18" charset="0"/>
              </a:rPr>
              <a:t>Растенбурге</a:t>
            </a:r>
            <a:r>
              <a:rPr lang="ru-RU" sz="1800" dirty="0">
                <a:latin typeface="Times New Roman" panose="02020603050405020304" pitchFamily="18" charset="0"/>
                <a:cs typeface="Times New Roman" panose="02020603050405020304" pitchFamily="18" charset="0"/>
              </a:rPr>
              <a:t> и в 1880—1882 гг. учился в гимназии в Кёнигсберге. С 1882 г. он учится в </a:t>
            </a:r>
            <a:r>
              <a:rPr lang="ru-RU" sz="1800" dirty="0" err="1">
                <a:latin typeface="Times New Roman" panose="02020603050405020304" pitchFamily="18" charset="0"/>
                <a:cs typeface="Times New Roman" panose="02020603050405020304" pitchFamily="18" charset="0"/>
              </a:rPr>
              <a:t>Гёттингенском</a:t>
            </a:r>
            <a:r>
              <a:rPr lang="ru-RU" sz="1800" dirty="0">
                <a:latin typeface="Times New Roman" panose="02020603050405020304" pitchFamily="18" charset="0"/>
                <a:cs typeface="Times New Roman" panose="02020603050405020304" pitchFamily="18" charset="0"/>
              </a:rPr>
              <a:t> и Берлинском </a:t>
            </a:r>
            <a:r>
              <a:rPr lang="ru-RU" sz="1800" dirty="0" err="1" smtClean="0">
                <a:latin typeface="Times New Roman" panose="02020603050405020304" pitchFamily="18" charset="0"/>
                <a:cs typeface="Times New Roman" panose="02020603050405020304" pitchFamily="18" charset="0"/>
              </a:rPr>
              <a:t>университетах.С</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1883 по 1885 гг. он работал в лаборатории Германа Гельмгольца и получил в 1886 г. докторскую степень. В 1898 году разработал фильтр Вина для исследования анодных лучей. С 1889 г. работал ассистентом Гельмгольца в имперском физико-техническом учреждении. В 1892—1896 гг. — приват-доцент Берлинского университета.</a:t>
            </a:r>
            <a:endParaRPr lang="ru-RU" sz="1800" dirty="0" smtClean="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3638983"/>
            <a:ext cx="2249303" cy="3184407"/>
          </a:xfrm>
          <a:prstGeom prst="rect">
            <a:avLst/>
          </a:prstGeom>
        </p:spPr>
      </p:pic>
      <p:sp>
        <p:nvSpPr>
          <p:cNvPr id="6" name="Управляющая кнопка: возврат 5">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42400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31 августа</a:t>
            </a:r>
            <a:endParaRPr lang="ru-RU" sz="3600" dirty="0">
              <a:latin typeface="Times New Roman" panose="02020603050405020304" pitchFamily="18" charset="0"/>
              <a:cs typeface="Times New Roman" panose="02020603050405020304" pitchFamily="18" charset="0"/>
            </a:endParaRPr>
          </a:p>
        </p:txBody>
      </p:sp>
      <p:pic>
        <p:nvPicPr>
          <p:cNvPr id="11266" name="Picture 2" descr="https://im0-tub-ru.yandex.net/i?id=7cd009709a26e2598e4740ee103029f2-l&amp;n=1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215074" y="3857628"/>
            <a:ext cx="2714612" cy="27146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9" y="1484784"/>
            <a:ext cx="5688632" cy="3416320"/>
          </a:xfrm>
          <a:prstGeom prst="rect">
            <a:avLst/>
          </a:prstGeom>
        </p:spPr>
        <p:txBody>
          <a:bodyPr wrap="square">
            <a:spAutoFit/>
          </a:bodyPr>
          <a:lstStyle/>
          <a:p>
            <a:pPr algn="just"/>
            <a:r>
              <a:rPr lang="ru-RU" b="1" dirty="0" err="1">
                <a:latin typeface="Times New Roman" panose="02020603050405020304" pitchFamily="18" charset="0"/>
                <a:cs typeface="Times New Roman" panose="02020603050405020304" pitchFamily="18" charset="0"/>
              </a:rPr>
              <a:t>Гийом</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Амонтон</a:t>
            </a:r>
            <a:r>
              <a:rPr lang="ru-RU" b="1" dirty="0" smtClean="0">
                <a:latin typeface="Times New Roman" panose="02020603050405020304" pitchFamily="18" charset="0"/>
                <a:cs typeface="Times New Roman" panose="02020603050405020304" pitchFamily="18" charset="0"/>
              </a:rPr>
              <a:t> (1663-1705)</a:t>
            </a:r>
            <a:r>
              <a:rPr lang="ru-RU" dirty="0" smtClean="0">
                <a:latin typeface="Times New Roman" panose="02020603050405020304" pitchFamily="18" charset="0"/>
                <a:cs typeface="Times New Roman" panose="02020603050405020304" pitchFamily="18" charset="0"/>
              </a:rPr>
              <a:t> известен </a:t>
            </a:r>
            <a:r>
              <a:rPr lang="ru-RU" dirty="0">
                <a:latin typeface="Times New Roman" panose="02020603050405020304" pitchFamily="18" charset="0"/>
                <a:cs typeface="Times New Roman" panose="02020603050405020304" pitchFamily="18" charset="0"/>
              </a:rPr>
              <a:t>как разработчик закона </a:t>
            </a:r>
            <a:r>
              <a:rPr lang="ru-RU" dirty="0" err="1">
                <a:latin typeface="Times New Roman" panose="02020603050405020304" pitchFamily="18" charset="0"/>
                <a:cs typeface="Times New Roman" panose="02020603050405020304" pitchFamily="18" charset="0"/>
              </a:rPr>
              <a:t>Амонтона</a:t>
            </a:r>
            <a:r>
              <a:rPr lang="ru-RU" dirty="0">
                <a:latin typeface="Times New Roman" panose="02020603050405020304" pitchFamily="18" charset="0"/>
                <a:cs typeface="Times New Roman" panose="02020603050405020304" pitchFamily="18" charset="0"/>
              </a:rPr>
              <a:t> и автор труда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(Париж, 1695), а также многими другими работами в области механики, термометрии и молекулярной физики, помещёнными в мемуарах Французской академии наук, членом которой он стал в 1699 году. В 1702 году </a:t>
            </a:r>
            <a:r>
              <a:rPr lang="ru-RU" dirty="0" err="1">
                <a:latin typeface="Times New Roman" panose="02020603050405020304" pitchFamily="18" charset="0"/>
                <a:cs typeface="Times New Roman" panose="02020603050405020304" pitchFamily="18" charset="0"/>
              </a:rPr>
              <a:t>Амонтон</a:t>
            </a:r>
            <a:r>
              <a:rPr lang="ru-RU" dirty="0">
                <a:latin typeface="Times New Roman" panose="02020603050405020304" pitchFamily="18" charset="0"/>
                <a:cs typeface="Times New Roman" panose="02020603050405020304" pitchFamily="18" charset="0"/>
              </a:rPr>
              <a:t> определил постоянную термодинамическую точку — точку кипения воды, много работал над измерениями зависимости объёма воздуха от температуры, а также заметил связь между плотностью и температурой газа. </a:t>
            </a:r>
            <a:r>
              <a:rPr lang="ru-RU" dirty="0" err="1">
                <a:latin typeface="Times New Roman" panose="02020603050405020304" pitchFamily="18" charset="0"/>
                <a:cs typeface="Times New Roman" panose="02020603050405020304" pitchFamily="18" charset="0"/>
              </a:rPr>
              <a:t>Амонтон</a:t>
            </a:r>
            <a:r>
              <a:rPr lang="ru-RU" dirty="0">
                <a:latin typeface="Times New Roman" panose="02020603050405020304" pitchFamily="18" charset="0"/>
                <a:cs typeface="Times New Roman" panose="02020603050405020304" pitchFamily="18" charset="0"/>
              </a:rPr>
              <a:t> пришёл к идее абсолютного нуля, который, по его подсчётам равнялся — 239,8 °C</a:t>
            </a:r>
          </a:p>
        </p:txBody>
      </p:sp>
      <p:sp>
        <p:nvSpPr>
          <p:cNvPr id="7" name="Управляющая кнопка: возврат 6">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6907224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28569238"/>
              </p:ext>
            </p:extLst>
          </p:nvPr>
        </p:nvGraphicFramePr>
        <p:xfrm>
          <a:off x="1000100" y="1285860"/>
          <a:ext cx="7329509" cy="4537078"/>
        </p:xfrm>
        <a:graphic>
          <a:graphicData uri="http://schemas.openxmlformats.org/drawingml/2006/table">
            <a:tbl>
              <a:tblPr firstRow="1" firstCol="1" bandRow="1">
                <a:tableStyleId>{5C22544A-7EE6-4342-B048-85BDC9FD1C3A}</a:tableStyleId>
              </a:tblPr>
              <a:tblGrid>
                <a:gridCol w="1284722">
                  <a:extLst>
                    <a:ext uri="{9D8B030D-6E8A-4147-A177-3AD203B41FA5}">
                      <a16:colId xmlns:a16="http://schemas.microsoft.com/office/drawing/2014/main" xmlns="" val="2731869489"/>
                    </a:ext>
                  </a:extLst>
                </a:gridCol>
                <a:gridCol w="983543">
                  <a:extLst>
                    <a:ext uri="{9D8B030D-6E8A-4147-A177-3AD203B41FA5}">
                      <a16:colId xmlns:a16="http://schemas.microsoft.com/office/drawing/2014/main" xmlns="" val="2098723106"/>
                    </a:ext>
                  </a:extLst>
                </a:gridCol>
                <a:gridCol w="923934">
                  <a:extLst>
                    <a:ext uri="{9D8B030D-6E8A-4147-A177-3AD203B41FA5}">
                      <a16:colId xmlns:a16="http://schemas.microsoft.com/office/drawing/2014/main" xmlns="" val="2964805106"/>
                    </a:ext>
                  </a:extLst>
                </a:gridCol>
                <a:gridCol w="967071">
                  <a:extLst>
                    <a:ext uri="{9D8B030D-6E8A-4147-A177-3AD203B41FA5}">
                      <a16:colId xmlns:a16="http://schemas.microsoft.com/office/drawing/2014/main" xmlns="" val="1905785701"/>
                    </a:ext>
                  </a:extLst>
                </a:gridCol>
                <a:gridCol w="986680">
                  <a:extLst>
                    <a:ext uri="{9D8B030D-6E8A-4147-A177-3AD203B41FA5}">
                      <a16:colId xmlns:a16="http://schemas.microsoft.com/office/drawing/2014/main" xmlns="" val="3524144608"/>
                    </a:ext>
                  </a:extLst>
                </a:gridCol>
                <a:gridCol w="975699">
                  <a:extLst>
                    <a:ext uri="{9D8B030D-6E8A-4147-A177-3AD203B41FA5}">
                      <a16:colId xmlns:a16="http://schemas.microsoft.com/office/drawing/2014/main" xmlns="" val="3769515326"/>
                    </a:ext>
                  </a:extLst>
                </a:gridCol>
                <a:gridCol w="1207860">
                  <a:extLst>
                    <a:ext uri="{9D8B030D-6E8A-4147-A177-3AD203B41FA5}">
                      <a16:colId xmlns:a16="http://schemas.microsoft.com/office/drawing/2014/main" xmlns="" val="1040914572"/>
                    </a:ext>
                  </a:extLst>
                </a:gridCol>
              </a:tblGrid>
              <a:tr h="484761">
                <a:tc gridSpan="7">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Сентябрь</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003177274"/>
                  </a:ext>
                </a:extLst>
              </a:tr>
              <a:tr h="595383">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Вторник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Среда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Четверг</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Пятница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Суббота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Воскресенье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29550871"/>
                  </a:ext>
                </a:extLst>
              </a:tr>
              <a:tr h="602494">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 </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84488701"/>
                  </a:ext>
                </a:extLst>
              </a:tr>
              <a:tr h="606445">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2" action="ppaction://hlinksldjump"/>
                        </a:rPr>
                        <a:t>2</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3" action="ppaction://hlinksldjump"/>
                        </a:rPr>
                        <a:t>5</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4" action="ppaction://hlinksldjump"/>
                        </a:rPr>
                        <a:t>6</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18521711"/>
                  </a:ext>
                </a:extLst>
              </a:tr>
              <a:tr h="595580">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9</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5" action="ppaction://hlinksldjump"/>
                        </a:rPr>
                        <a:t>10</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56913201"/>
                  </a:ext>
                </a:extLst>
              </a:tr>
              <a:tr h="548171">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16</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6" action="ppaction://hlinksldjump"/>
                        </a:rPr>
                        <a:t>18</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7" action="ppaction://hlinksldjump"/>
                        </a:rPr>
                        <a:t>19</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23591944"/>
                  </a:ext>
                </a:extLst>
              </a:tr>
              <a:tr h="548171">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23</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27</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55997843"/>
                  </a:ext>
                </a:extLst>
              </a:tr>
              <a:tr h="556073">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30</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11462649"/>
                  </a:ext>
                </a:extLst>
              </a:tr>
            </a:tbl>
          </a:graphicData>
        </a:graphic>
      </p:graphicFrame>
      <p:sp>
        <p:nvSpPr>
          <p:cNvPr id="5" name="Rectangle 1"/>
          <p:cNvSpPr>
            <a:spLocks noChangeArrowheads="1"/>
          </p:cNvSpPr>
          <p:nvPr/>
        </p:nvSpPr>
        <p:spPr bwMode="auto">
          <a:xfrm>
            <a:off x="-1364586" y="-253941"/>
            <a:ext cx="11872359" cy="71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6" name="Управляющая кнопка: далее 5">
            <a:hlinkClick r:id="rId8"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888163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2 сентября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7" y="1268760"/>
            <a:ext cx="5472607" cy="4536504"/>
          </a:xfrm>
        </p:spPr>
        <p:txBody>
          <a:bodyPr>
            <a:normAutofit/>
          </a:bodyPr>
          <a:lstStyle/>
          <a:p>
            <a:pPr marL="0" indent="0" algn="just">
              <a:buNone/>
            </a:pPr>
            <a:r>
              <a:rPr lang="ru-RU" sz="1800" b="1" dirty="0" err="1">
                <a:latin typeface="Times New Roman" panose="02020603050405020304" pitchFamily="18" charset="0"/>
                <a:cs typeface="Times New Roman" panose="02020603050405020304" pitchFamily="18" charset="0"/>
              </a:rPr>
              <a:t>Ви́льгельм</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Фри́дрих</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О́ствальд</a:t>
            </a:r>
            <a:r>
              <a:rPr lang="ru-RU" sz="1800" b="1" dirty="0" smtClean="0">
                <a:latin typeface="Times New Roman" panose="02020603050405020304" pitchFamily="18" charset="0"/>
                <a:cs typeface="Times New Roman" panose="02020603050405020304" pitchFamily="18" charset="0"/>
              </a:rPr>
              <a:t> (1853-1932)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русский и немецкий физико-химик и философ-идеалист, происходивший из остзейских немцев. Лауреат Нобелевской премии по химии 1909 года. Родился в Риге. Отец — Готфрид Вильгельм </a:t>
            </a:r>
            <a:r>
              <a:rPr lang="ru-RU" sz="1800" dirty="0" err="1">
                <a:latin typeface="Times New Roman" panose="02020603050405020304" pitchFamily="18" charset="0"/>
                <a:cs typeface="Times New Roman" panose="02020603050405020304" pitchFamily="18" charset="0"/>
              </a:rPr>
              <a:t>Оствальд</a:t>
            </a:r>
            <a:r>
              <a:rPr lang="ru-RU" sz="1800" dirty="0">
                <a:latin typeface="Times New Roman" panose="02020603050405020304" pitchFamily="18" charset="0"/>
                <a:cs typeface="Times New Roman" panose="02020603050405020304" pitchFamily="18" charset="0"/>
              </a:rPr>
              <a:t>, мать — Елизавета </a:t>
            </a:r>
            <a:r>
              <a:rPr lang="ru-RU" sz="1800" dirty="0" err="1">
                <a:latin typeface="Times New Roman" panose="02020603050405020304" pitchFamily="18" charset="0"/>
                <a:cs typeface="Times New Roman" panose="02020603050405020304" pitchFamily="18" charset="0"/>
              </a:rPr>
              <a:t>Лойкель</a:t>
            </a:r>
            <a:r>
              <a:rPr lang="ru-RU" sz="1800" dirty="0">
                <a:latin typeface="Times New Roman" panose="02020603050405020304" pitchFamily="18" charset="0"/>
                <a:cs typeface="Times New Roman" panose="02020603050405020304" pitchFamily="18" charset="0"/>
              </a:rPr>
              <a:t>. В 1875 году Вильгельм Фридрих окончил </a:t>
            </a:r>
            <a:r>
              <a:rPr lang="ru-RU" sz="1800" dirty="0" err="1">
                <a:latin typeface="Times New Roman" panose="02020603050405020304" pitchFamily="18" charset="0"/>
                <a:cs typeface="Times New Roman" panose="02020603050405020304" pitchFamily="18" charset="0"/>
              </a:rPr>
              <a:t>Дерптский</a:t>
            </a:r>
            <a:r>
              <a:rPr lang="ru-RU" sz="1800" dirty="0">
                <a:latin typeface="Times New Roman" panose="02020603050405020304" pitchFamily="18" charset="0"/>
                <a:cs typeface="Times New Roman" panose="02020603050405020304" pitchFamily="18" charset="0"/>
              </a:rPr>
              <a:t> университет, преподавал в нём в 1875—1881 годах. Затем был профессором Рижского политехнического училища (1882—1887). В 1887 году переехал в Лейпциг, где и прожил до самой смерти. Был профессором Лейпцигского университета (1887—1906).</a:t>
            </a:r>
          </a:p>
        </p:txBody>
      </p:sp>
      <p:pic>
        <p:nvPicPr>
          <p:cNvPr id="13314" name="Picture 2" descr="Wilhelm Ostwa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031844"/>
            <a:ext cx="2569231" cy="2826156"/>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702675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5 сентября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1" y="1628800"/>
            <a:ext cx="6840759" cy="4608511"/>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Хейке </a:t>
            </a:r>
            <a:r>
              <a:rPr lang="ru-RU" sz="1800" b="1" dirty="0" smtClean="0">
                <a:latin typeface="Times New Roman" panose="02020603050405020304" pitchFamily="18" charset="0"/>
                <a:cs typeface="Times New Roman" panose="02020603050405020304" pitchFamily="18" charset="0"/>
              </a:rPr>
              <a:t>Камерлинг-Оннес (1853-1926)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голландский физик и химик, лауреат Нобелевской премии по физике 1913 </a:t>
            </a:r>
            <a:r>
              <a:rPr lang="ru-RU" sz="1800" dirty="0" smtClean="0">
                <a:latin typeface="Times New Roman" panose="02020603050405020304" pitchFamily="18" charset="0"/>
                <a:cs typeface="Times New Roman" panose="02020603050405020304" pitchFamily="18" charset="0"/>
              </a:rPr>
              <a:t>года. В </a:t>
            </a:r>
            <a:r>
              <a:rPr lang="ru-RU" sz="1800" dirty="0">
                <a:latin typeface="Times New Roman" panose="02020603050405020304" pitchFamily="18" charset="0"/>
                <a:cs typeface="Times New Roman" panose="02020603050405020304" pitchFamily="18" charset="0"/>
              </a:rPr>
              <a:t>1883 году защитил докторскую диссертацию, темой которой было оригинальное доказательство вращения </a:t>
            </a:r>
            <a:r>
              <a:rPr lang="ru-RU" sz="1800" dirty="0" smtClean="0">
                <a:latin typeface="Times New Roman" panose="02020603050405020304" pitchFamily="18" charset="0"/>
                <a:cs typeface="Times New Roman" panose="02020603050405020304" pitchFamily="18" charset="0"/>
              </a:rPr>
              <a:t>Земли. С </a:t>
            </a:r>
            <a:r>
              <a:rPr lang="ru-RU" sz="1800" dirty="0">
                <a:latin typeface="Times New Roman" panose="02020603050405020304" pitchFamily="18" charset="0"/>
                <a:cs typeface="Times New Roman" panose="02020603050405020304" pitchFamily="18" charset="0"/>
              </a:rPr>
              <a:t>1882 года — профессор экспериментальной физики Лейденского университета. </a:t>
            </a:r>
            <a:r>
              <a:rPr lang="ru-RU" sz="1800" dirty="0" smtClean="0">
                <a:latin typeface="Times New Roman" panose="02020603050405020304" pitchFamily="18" charset="0"/>
                <a:cs typeface="Times New Roman" panose="02020603050405020304" pitchFamily="18" charset="0"/>
              </a:rPr>
              <a:t>Первым </a:t>
            </a:r>
            <a:r>
              <a:rPr lang="ru-RU" sz="1800" dirty="0">
                <a:latin typeface="Times New Roman" panose="02020603050405020304" pitchFamily="18" charset="0"/>
                <a:cs typeface="Times New Roman" panose="02020603050405020304" pitchFamily="18" charset="0"/>
              </a:rPr>
              <a:t>жидкий азот получил Джеймс Дьюар, но преимущества установки Камерлинг-Оннеса вскоре позволили ему получить в жидком виде кислород и неон. В 1906 году получил жидкий </a:t>
            </a:r>
            <a:r>
              <a:rPr lang="ru-RU" sz="1800" dirty="0" smtClean="0">
                <a:latin typeface="Times New Roman" panose="02020603050405020304" pitchFamily="18" charset="0"/>
                <a:cs typeface="Times New Roman" panose="02020603050405020304" pitchFamily="18" charset="0"/>
              </a:rPr>
              <a:t>водород. В </a:t>
            </a:r>
            <a:r>
              <a:rPr lang="ru-RU" sz="1800" dirty="0">
                <a:latin typeface="Times New Roman" panose="02020603050405020304" pitchFamily="18" charset="0"/>
                <a:cs typeface="Times New Roman" panose="02020603050405020304" pitchFamily="18" charset="0"/>
              </a:rPr>
              <a:t>1911 году Каммерлинг-Оннес впервые наблюдал резкое падение электрического сопротивления ртути при температуре ниже 4,1 </a:t>
            </a:r>
            <a:r>
              <a:rPr lang="ru-RU" sz="1800" dirty="0" smtClean="0">
                <a:latin typeface="Times New Roman" panose="02020603050405020304" pitchFamily="18" charset="0"/>
                <a:cs typeface="Times New Roman" panose="02020603050405020304" pitchFamily="18" charset="0"/>
              </a:rPr>
              <a:t>K.В </a:t>
            </a:r>
            <a:r>
              <a:rPr lang="ru-RU" sz="1800" dirty="0">
                <a:latin typeface="Times New Roman" panose="02020603050405020304" pitchFamily="18" charset="0"/>
                <a:cs typeface="Times New Roman" panose="02020603050405020304" pitchFamily="18" charset="0"/>
              </a:rPr>
              <a:t>1913 году Камерлинг-Оннес был удостоен Нобелевской премии по физике «за исследования свойств вещества при низких температурах, которые привели к производству жидкого гелия</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14338" name="Picture 2" descr="Kamerlingh portr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221088"/>
            <a:ext cx="1912395" cy="254986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6726779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6 сентября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628800"/>
            <a:ext cx="5760639" cy="4371016"/>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Льюис </a:t>
            </a:r>
            <a:r>
              <a:rPr lang="ru-RU" sz="1800" b="1" dirty="0" smtClean="0">
                <a:latin typeface="Times New Roman" panose="02020603050405020304" pitchFamily="18" charset="0"/>
                <a:cs typeface="Times New Roman" panose="02020603050405020304" pitchFamily="18" charset="0"/>
              </a:rPr>
              <a:t>Эссен (1908-1997)  </a:t>
            </a:r>
            <a:r>
              <a:rPr lang="ru-RU" sz="1800" dirty="0">
                <a:latin typeface="Times New Roman" panose="02020603050405020304" pitchFamily="18" charset="0"/>
                <a:cs typeface="Times New Roman" panose="02020603050405020304" pitchFamily="18" charset="0"/>
              </a:rPr>
              <a:t>— английский физик-экспериментатор, создатель кварцевых и атомных часов, один из самых известных сотрудников Национальной физической лаборатории Великобритании. Известен также результатами по точному измерению скорости света (1946). В поздней </a:t>
            </a:r>
            <a:r>
              <a:rPr lang="ru-RU" sz="1800" dirty="0" smtClean="0">
                <a:latin typeface="Times New Roman" panose="02020603050405020304" pitchFamily="18" charset="0"/>
                <a:cs typeface="Times New Roman" panose="02020603050405020304" pitchFamily="18" charset="0"/>
              </a:rPr>
              <a:t>работе (1971</a:t>
            </a:r>
            <a:r>
              <a:rPr lang="ru-RU" sz="1800" dirty="0">
                <a:latin typeface="Times New Roman" panose="02020603050405020304" pitchFamily="18" charset="0"/>
                <a:cs typeface="Times New Roman" panose="02020603050405020304" pitchFamily="18" charset="0"/>
              </a:rPr>
              <a:t>) подвергал сомнению современную интерпретацию специальной теории </a:t>
            </a:r>
            <a:r>
              <a:rPr lang="ru-RU" sz="1800" dirty="0" err="1" smtClean="0">
                <a:latin typeface="Times New Roman" panose="02020603050405020304" pitchFamily="18" charset="0"/>
                <a:cs typeface="Times New Roman" panose="02020603050405020304" pitchFamily="18" charset="0"/>
              </a:rPr>
              <a:t>относительности.В</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1955 году создал первый атомный стандарт частоты (времени) на пучке атомов </a:t>
            </a:r>
            <a:r>
              <a:rPr lang="ru-RU" sz="1800" dirty="0" smtClean="0">
                <a:latin typeface="Times New Roman" panose="02020603050405020304" pitchFamily="18" charset="0"/>
                <a:cs typeface="Times New Roman" panose="02020603050405020304" pitchFamily="18" charset="0"/>
              </a:rPr>
              <a:t>цезия, </a:t>
            </a:r>
            <a:r>
              <a:rPr lang="ru-RU" sz="1800" dirty="0">
                <a:latin typeface="Times New Roman" panose="02020603050405020304" pitchFamily="18" charset="0"/>
                <a:cs typeface="Times New Roman" panose="02020603050405020304" pitchFamily="18" charset="0"/>
              </a:rPr>
              <a:t>в результате которого через три года (1958) возникла служба времени, основанная на атомном стандарте частоты. В 1959 году Академия наук СССР наградила Эссена золотой медалью имени А. С. Попова за работы по созданию и применению атомного стандарта частоты.</a:t>
            </a:r>
          </a:p>
        </p:txBody>
      </p:sp>
      <p:pic>
        <p:nvPicPr>
          <p:cNvPr id="15362" name="Picture 2" descr="https://samsud.ru/upload/blogs/b6d4c94321754c7cc3f08ff5226ccf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429000"/>
            <a:ext cx="2447925" cy="3238501"/>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0566514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10 сентября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214422"/>
            <a:ext cx="6480719" cy="4643470"/>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Феликс </a:t>
            </a:r>
            <a:r>
              <a:rPr lang="ru-RU" sz="1800" b="1" dirty="0" smtClean="0">
                <a:latin typeface="Times New Roman" panose="02020603050405020304" pitchFamily="18" charset="0"/>
                <a:cs typeface="Times New Roman" panose="02020603050405020304" pitchFamily="18" charset="0"/>
              </a:rPr>
              <a:t>Блох (1905-1983)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швейцарский физик </a:t>
            </a:r>
            <a:r>
              <a:rPr lang="ru-RU" sz="1800" dirty="0" smtClean="0">
                <a:latin typeface="Times New Roman" panose="02020603050405020304" pitchFamily="18" charset="0"/>
                <a:cs typeface="Times New Roman" panose="02020603050405020304" pitchFamily="18" charset="0"/>
              </a:rPr>
              <a:t>еврейского происхождения</a:t>
            </a:r>
            <a:r>
              <a:rPr lang="ru-RU" sz="1800" dirty="0">
                <a:latin typeface="Times New Roman" panose="02020603050405020304" pitchFamily="18" charset="0"/>
                <a:cs typeface="Times New Roman" panose="02020603050405020304" pitchFamily="18" charset="0"/>
              </a:rPr>
              <a:t>, работавший главным образом в США. Лауреат Нобелевской премии по физике за 1952 год (совместно с Эдвардом </a:t>
            </a:r>
            <a:r>
              <a:rPr lang="ru-RU" sz="1800" dirty="0" err="1">
                <a:latin typeface="Times New Roman" panose="02020603050405020304" pitchFamily="18" charset="0"/>
                <a:cs typeface="Times New Roman" panose="02020603050405020304" pitchFamily="18" charset="0"/>
              </a:rPr>
              <a:t>Парселлом</a:t>
            </a:r>
            <a:r>
              <a:rPr lang="ru-RU" sz="1800" dirty="0">
                <a:latin typeface="Times New Roman" panose="02020603050405020304" pitchFamily="18" charset="0"/>
                <a:cs typeface="Times New Roman" panose="02020603050405020304" pitchFamily="18" charset="0"/>
              </a:rPr>
              <a:t>). Высшее образование получил в высшей технической школе Цюриха. Поступал на инженерное отделение, но вскоре перешел на физическое. Получив диплом в 1927 г. он продолжил обучение в Лейпцигском университете, получив докторскую степень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1928 г. Затем он продолжил заниматься наукой в Германии, вместе с Гейзенбергом, Паули, Бором и Ферми.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1939 г. он стал натурализованным гражданином США.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1952 г совместно с Э. М. </a:t>
            </a:r>
            <a:r>
              <a:rPr lang="ru-RU" sz="1800" dirty="0" err="1">
                <a:latin typeface="Times New Roman" panose="02020603050405020304" pitchFamily="18" charset="0"/>
                <a:cs typeface="Times New Roman" panose="02020603050405020304" pitchFamily="18" charset="0"/>
              </a:rPr>
              <a:t>Парселлом</a:t>
            </a:r>
            <a:r>
              <a:rPr lang="ru-RU" sz="1800" dirty="0">
                <a:latin typeface="Times New Roman" panose="02020603050405020304" pitchFamily="18" charset="0"/>
                <a:cs typeface="Times New Roman" panose="02020603050405020304" pitchFamily="18" charset="0"/>
              </a:rPr>
              <a:t> он был удостоен Нобелевской премии по физике «за развитие новых методов для точных ядерных магнитных измерений и связанные с этим открытия». В 1954—1955 годах он был первым генеральным директором </a:t>
            </a:r>
            <a:r>
              <a:rPr lang="ru-RU" sz="1800" dirty="0" err="1">
                <a:latin typeface="Times New Roman" panose="02020603050405020304" pitchFamily="18" charset="0"/>
                <a:cs typeface="Times New Roman" panose="02020603050405020304" pitchFamily="18" charset="0"/>
              </a:rPr>
              <a:t>ЦЕРНа</a:t>
            </a:r>
            <a:r>
              <a:rPr lang="ru-RU" sz="1800" dirty="0">
                <a:latin typeface="Times New Roman" panose="02020603050405020304" pitchFamily="18" charset="0"/>
                <a:cs typeface="Times New Roman" panose="02020603050405020304" pitchFamily="18" charset="0"/>
              </a:rPr>
              <a:t>. В 1961 г. он стал профессором физики в </a:t>
            </a:r>
            <a:r>
              <a:rPr lang="ru-RU" sz="1800" dirty="0" err="1">
                <a:latin typeface="Times New Roman" panose="02020603050405020304" pitchFamily="18" charset="0"/>
                <a:cs typeface="Times New Roman" panose="02020603050405020304" pitchFamily="18" charset="0"/>
              </a:rPr>
              <a:t>Стэнфордском</a:t>
            </a:r>
            <a:r>
              <a:rPr lang="ru-RU" sz="1800" dirty="0">
                <a:latin typeface="Times New Roman" panose="02020603050405020304" pitchFamily="18" charset="0"/>
                <a:cs typeface="Times New Roman" panose="02020603050405020304" pitchFamily="18" charset="0"/>
              </a:rPr>
              <a:t> университете.</a:t>
            </a:r>
          </a:p>
        </p:txBody>
      </p:sp>
      <p:pic>
        <p:nvPicPr>
          <p:cNvPr id="16386" name="Picture 2" descr="Felix Bloch, Stanford Univer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05064"/>
            <a:ext cx="2193032" cy="274129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2535364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18 сентября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9474" y="1419449"/>
            <a:ext cx="6024734" cy="4581319"/>
          </a:xfrm>
        </p:spPr>
        <p:txBody>
          <a:bodyPr>
            <a:noAutofit/>
          </a:bodyPr>
          <a:lstStyle/>
          <a:p>
            <a:pPr marL="0" indent="0" algn="just">
              <a:buNone/>
            </a:pPr>
            <a:r>
              <a:rPr lang="ru-RU" sz="1800" b="1" dirty="0" err="1" smtClean="0">
                <a:latin typeface="Times New Roman" panose="02020603050405020304" pitchFamily="18" charset="0"/>
                <a:cs typeface="Times New Roman" panose="02020603050405020304" pitchFamily="18" charset="0"/>
              </a:rPr>
              <a:t>Ви́ктор</a:t>
            </a:r>
            <a:r>
              <a:rPr lang="ru-RU" sz="1800" b="1" dirty="0" smtClean="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Амаза́спович</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Амбарцумя́н</a:t>
            </a:r>
            <a:r>
              <a:rPr lang="ru-RU" sz="1800" b="1" dirty="0" smtClean="0">
                <a:latin typeface="Times New Roman" panose="02020603050405020304" pitchFamily="18" charset="0"/>
                <a:cs typeface="Times New Roman" panose="02020603050405020304" pitchFamily="18" charset="0"/>
              </a:rPr>
              <a:t> (1908-1996)</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армянский, советский астрофизик, астроном, один из основоположников теоретической </a:t>
            </a:r>
            <a:r>
              <a:rPr lang="ru-RU" sz="1800" dirty="0" smtClean="0">
                <a:latin typeface="Times New Roman" panose="02020603050405020304" pitchFamily="18" charset="0"/>
                <a:cs typeface="Times New Roman" panose="02020603050405020304" pitchFamily="18" charset="0"/>
              </a:rPr>
              <a:t>астрофизики , </a:t>
            </a:r>
            <a:r>
              <a:rPr lang="ru-RU" sz="1800" dirty="0">
                <a:latin typeface="Times New Roman" panose="02020603050405020304" pitchFamily="18" charset="0"/>
                <a:cs typeface="Times New Roman" panose="02020603050405020304" pitchFamily="18" charset="0"/>
              </a:rPr>
              <a:t>основатель школы теоретической астрофизики в </a:t>
            </a:r>
            <a:r>
              <a:rPr lang="ru-RU" sz="1800" dirty="0" smtClean="0">
                <a:latin typeface="Times New Roman" panose="02020603050405020304" pitchFamily="18" charset="0"/>
                <a:cs typeface="Times New Roman" panose="02020603050405020304" pitchFamily="18" charset="0"/>
              </a:rPr>
              <a:t>СССР .Академик </a:t>
            </a:r>
            <a:r>
              <a:rPr lang="ru-RU" sz="1800" dirty="0">
                <a:latin typeface="Times New Roman" panose="02020603050405020304" pitchFamily="18" charset="0"/>
                <a:cs typeface="Times New Roman" panose="02020603050405020304" pitchFamily="18" charset="0"/>
              </a:rPr>
              <a:t>АН СССР (1953, член-корреспондент с 1939). Академик АН Армянской ССР (1943) и её президент (1947—1993), президент Международного астрономического союза (1961—1963</a:t>
            </a:r>
            <a:r>
              <a:rPr lang="ru-RU" sz="1800" dirty="0" smtClean="0">
                <a:latin typeface="Times New Roman" panose="02020603050405020304" pitchFamily="18" charset="0"/>
                <a:cs typeface="Times New Roman" panose="02020603050405020304" pitchFamily="18" charset="0"/>
              </a:rPr>
              <a:t>).Известен </a:t>
            </a:r>
            <a:r>
              <a:rPr lang="ru-RU" sz="1800" dirty="0">
                <a:latin typeface="Times New Roman" panose="02020603050405020304" pitchFamily="18" charset="0"/>
                <a:cs typeface="Times New Roman" panose="02020603050405020304" pitchFamily="18" charset="0"/>
              </a:rPr>
              <a:t>своими теориями о происхождении и эволюции звезд и звездных </a:t>
            </a:r>
            <a:r>
              <a:rPr lang="ru-RU" sz="1800" dirty="0" smtClean="0">
                <a:latin typeface="Times New Roman" panose="02020603050405020304" pitchFamily="18" charset="0"/>
                <a:cs typeface="Times New Roman" panose="02020603050405020304" pitchFamily="18" charset="0"/>
              </a:rPr>
              <a:t>систем. Он </a:t>
            </a:r>
            <a:r>
              <a:rPr lang="ru-RU" sz="1800" dirty="0">
                <a:latin typeface="Times New Roman" panose="02020603050405020304" pitchFamily="18" charset="0"/>
                <a:cs typeface="Times New Roman" panose="02020603050405020304" pitchFamily="18" charset="0"/>
              </a:rPr>
              <a:t>— основатель </a:t>
            </a:r>
            <a:r>
              <a:rPr lang="ru-RU" sz="1800" dirty="0" err="1">
                <a:latin typeface="Times New Roman" panose="02020603050405020304" pitchFamily="18" charset="0"/>
                <a:cs typeface="Times New Roman" panose="02020603050405020304" pitchFamily="18" charset="0"/>
              </a:rPr>
              <a:t>Бюраканской</a:t>
            </a:r>
            <a:r>
              <a:rPr lang="ru-RU" sz="1800" dirty="0">
                <a:latin typeface="Times New Roman" panose="02020603050405020304" pitchFamily="18" charset="0"/>
                <a:cs typeface="Times New Roman" panose="02020603050405020304" pitchFamily="18" charset="0"/>
              </a:rPr>
              <a:t> астрофизической </a:t>
            </a:r>
            <a:r>
              <a:rPr lang="ru-RU" sz="1800" dirty="0" err="1" smtClean="0">
                <a:latin typeface="Times New Roman" panose="02020603050405020304" pitchFamily="18" charset="0"/>
                <a:cs typeface="Times New Roman" panose="02020603050405020304" pitchFamily="18" charset="0"/>
              </a:rPr>
              <a:t>обсерватории.Дважды</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Герой Социалистического Труда (1968, 1978). Национальный Герой Армении (11 октября 1994). Дважды лауреат Сталинской премии (1946, 1950). Лауреат Государственной премии Армянской ССР (1988). Лауреат Государственной премии Российской Федерации (1995). Лауреат Премии Жюля </a:t>
            </a:r>
            <a:r>
              <a:rPr lang="ru-RU" sz="1800" dirty="0" err="1">
                <a:latin typeface="Times New Roman" panose="02020603050405020304" pitchFamily="18" charset="0"/>
                <a:cs typeface="Times New Roman" panose="02020603050405020304" pitchFamily="18" charset="0"/>
              </a:rPr>
              <a:t>Жансена</a:t>
            </a:r>
            <a:r>
              <a:rPr lang="ru-RU" sz="1800" dirty="0">
                <a:latin typeface="Times New Roman" panose="02020603050405020304" pitchFamily="18" charset="0"/>
                <a:cs typeface="Times New Roman" panose="02020603050405020304" pitchFamily="18" charset="0"/>
              </a:rPr>
              <a:t>, а также других наград и званий</a:t>
            </a:r>
          </a:p>
        </p:txBody>
      </p:sp>
      <p:pic>
        <p:nvPicPr>
          <p:cNvPr id="17414" name="Picture 6" descr="Hambardzumy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501008"/>
            <a:ext cx="2381250" cy="3228975"/>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9861728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19 сентября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7" y="1268760"/>
            <a:ext cx="5976663" cy="5589240"/>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Виктор Фредерик </a:t>
            </a:r>
            <a:r>
              <a:rPr lang="ru-RU" sz="1800" b="1" dirty="0" err="1" smtClean="0">
                <a:latin typeface="Times New Roman" panose="02020603050405020304" pitchFamily="18" charset="0"/>
                <a:cs typeface="Times New Roman" panose="02020603050405020304" pitchFamily="18" charset="0"/>
              </a:rPr>
              <a:t>Вайскопф</a:t>
            </a:r>
            <a:r>
              <a:rPr lang="ru-RU" sz="1800" b="1" dirty="0" smtClean="0">
                <a:latin typeface="Times New Roman" panose="02020603050405020304" pitchFamily="18" charset="0"/>
                <a:cs typeface="Times New Roman" panose="02020603050405020304" pitchFamily="18" charset="0"/>
              </a:rPr>
              <a:t> (1908-2002)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американский физик австрийского </a:t>
            </a:r>
            <a:r>
              <a:rPr lang="ru-RU" sz="1800" dirty="0" smtClean="0">
                <a:latin typeface="Times New Roman" panose="02020603050405020304" pitchFamily="18" charset="0"/>
                <a:cs typeface="Times New Roman" panose="02020603050405020304" pitchFamily="18" charset="0"/>
              </a:rPr>
              <a:t>происхождения</a:t>
            </a:r>
            <a:r>
              <a:rPr lang="ru-RU" sz="1800" dirty="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1967—1973 годах он возглавляет физический факультет, где создаёт группу, которая впоследствии станет Центром теоретической физики в институте. 20 июля 1974 </a:t>
            </a:r>
            <a:r>
              <a:rPr lang="ru-RU" sz="1800" dirty="0" err="1">
                <a:latin typeface="Times New Roman" panose="02020603050405020304" pitchFamily="18" charset="0"/>
                <a:cs typeface="Times New Roman" panose="02020603050405020304" pitchFamily="18" charset="0"/>
              </a:rPr>
              <a:t>Вайскопф</a:t>
            </a:r>
            <a:r>
              <a:rPr lang="ru-RU" sz="1800" dirty="0">
                <a:latin typeface="Times New Roman" panose="02020603050405020304" pitchFamily="18" charset="0"/>
                <a:cs typeface="Times New Roman" panose="02020603050405020304" pitchFamily="18" charset="0"/>
              </a:rPr>
              <a:t> официально уходит на </a:t>
            </a:r>
            <a:r>
              <a:rPr lang="ru-RU" sz="1800" dirty="0" err="1" smtClean="0">
                <a:latin typeface="Times New Roman" panose="02020603050405020304" pitchFamily="18" charset="0"/>
                <a:cs typeface="Times New Roman" panose="02020603050405020304" pitchFamily="18" charset="0"/>
              </a:rPr>
              <a:t>пенсию.После</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ухода из института </a:t>
            </a:r>
            <a:r>
              <a:rPr lang="ru-RU" sz="1800" dirty="0" err="1">
                <a:latin typeface="Times New Roman" panose="02020603050405020304" pitchFamily="18" charset="0"/>
                <a:cs typeface="Times New Roman" panose="02020603050405020304" pitchFamily="18" charset="0"/>
              </a:rPr>
              <a:t>Вайскопф</a:t>
            </a:r>
            <a:r>
              <a:rPr lang="ru-RU" sz="1800" dirty="0">
                <a:latin typeface="Times New Roman" panose="02020603050405020304" pitchFamily="18" charset="0"/>
                <a:cs typeface="Times New Roman" panose="02020603050405020304" pitchFamily="18" charset="0"/>
              </a:rPr>
              <a:t> разворачивает бурную деятельность по привлечению внимания общественности к вопросам ядерной безопасности. В 1983 году в интервью он называет ядерную бомбу «тенью своей жизни».</a:t>
            </a:r>
          </a:p>
        </p:txBody>
      </p:sp>
      <p:pic>
        <p:nvPicPr>
          <p:cNvPr id="18434" name="Picture 2" descr="VictorWeisskopft-LosAlam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501008"/>
            <a:ext cx="2369988" cy="3203567"/>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4804975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70794526"/>
              </p:ext>
            </p:extLst>
          </p:nvPr>
        </p:nvGraphicFramePr>
        <p:xfrm>
          <a:off x="899592" y="836712"/>
          <a:ext cx="7704669" cy="5040559"/>
        </p:xfrm>
        <a:graphic>
          <a:graphicData uri="http://schemas.openxmlformats.org/drawingml/2006/table">
            <a:tbl>
              <a:tblPr firstRow="1" firstCol="1" bandRow="1">
                <a:tableStyleId>{5C22544A-7EE6-4342-B048-85BDC9FD1C3A}</a:tableStyleId>
              </a:tblPr>
              <a:tblGrid>
                <a:gridCol w="1100667">
                  <a:extLst>
                    <a:ext uri="{9D8B030D-6E8A-4147-A177-3AD203B41FA5}">
                      <a16:colId xmlns:a16="http://schemas.microsoft.com/office/drawing/2014/main" xmlns="" val="1551444872"/>
                    </a:ext>
                  </a:extLst>
                </a:gridCol>
                <a:gridCol w="1100667">
                  <a:extLst>
                    <a:ext uri="{9D8B030D-6E8A-4147-A177-3AD203B41FA5}">
                      <a16:colId xmlns:a16="http://schemas.microsoft.com/office/drawing/2014/main" xmlns="" val="1959290907"/>
                    </a:ext>
                  </a:extLst>
                </a:gridCol>
                <a:gridCol w="1100667">
                  <a:extLst>
                    <a:ext uri="{9D8B030D-6E8A-4147-A177-3AD203B41FA5}">
                      <a16:colId xmlns:a16="http://schemas.microsoft.com/office/drawing/2014/main" xmlns="" val="462150916"/>
                    </a:ext>
                  </a:extLst>
                </a:gridCol>
                <a:gridCol w="1100667">
                  <a:extLst>
                    <a:ext uri="{9D8B030D-6E8A-4147-A177-3AD203B41FA5}">
                      <a16:colId xmlns:a16="http://schemas.microsoft.com/office/drawing/2014/main" xmlns="" val="2553476884"/>
                    </a:ext>
                  </a:extLst>
                </a:gridCol>
                <a:gridCol w="1100667">
                  <a:extLst>
                    <a:ext uri="{9D8B030D-6E8A-4147-A177-3AD203B41FA5}">
                      <a16:colId xmlns:a16="http://schemas.microsoft.com/office/drawing/2014/main" xmlns="" val="2132452030"/>
                    </a:ext>
                  </a:extLst>
                </a:gridCol>
                <a:gridCol w="1100667">
                  <a:extLst>
                    <a:ext uri="{9D8B030D-6E8A-4147-A177-3AD203B41FA5}">
                      <a16:colId xmlns:a16="http://schemas.microsoft.com/office/drawing/2014/main" xmlns="" val="625821434"/>
                    </a:ext>
                  </a:extLst>
                </a:gridCol>
                <a:gridCol w="1100667">
                  <a:extLst>
                    <a:ext uri="{9D8B030D-6E8A-4147-A177-3AD203B41FA5}">
                      <a16:colId xmlns:a16="http://schemas.microsoft.com/office/drawing/2014/main" xmlns="" val="489165434"/>
                    </a:ext>
                  </a:extLst>
                </a:gridCol>
              </a:tblGrid>
              <a:tr h="612565">
                <a:tc gridSpan="7">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Октябрь</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606143957"/>
                  </a:ext>
                </a:extLst>
              </a:tr>
              <a:tr h="752352">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Вторник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Среда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Четверг</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Пятница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Суббота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Воскресенье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64817390"/>
                  </a:ext>
                </a:extLst>
              </a:tr>
              <a:tr h="761338">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2" action="ppaction://hlinksldjump"/>
                        </a:rPr>
                        <a:t>6</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43983729"/>
                  </a:ext>
                </a:extLst>
              </a:tr>
              <a:tr h="766331">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7</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6338871"/>
                  </a:ext>
                </a:extLst>
              </a:tr>
              <a:tr h="752602">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14</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3" action="ppaction://hlinksldjump"/>
                        </a:rPr>
                        <a:t>15</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4" action="ppaction://hlinksldjump"/>
                        </a:rPr>
                        <a:t>18</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19</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631959"/>
                  </a:ext>
                </a:extLst>
              </a:tr>
              <a:tr h="692693">
                <a:tc>
                  <a:txBody>
                    <a:bodyPr/>
                    <a:lstStyle/>
                    <a:p>
                      <a:pPr algn="ctr">
                        <a:lnSpc>
                          <a:spcPct val="107000"/>
                        </a:lnSpc>
                        <a:spcAft>
                          <a:spcPts val="0"/>
                        </a:spcAft>
                      </a:pPr>
                      <a:r>
                        <a:rPr lang="ru-RU" sz="1800" b="0" dirty="0">
                          <a:solidFill>
                            <a:srgbClr val="FF0000"/>
                          </a:solidFill>
                          <a:effectLst/>
                          <a:latin typeface="Times New Roman" panose="02020603050405020304" pitchFamily="18" charset="0"/>
                          <a:cs typeface="Times New Roman" panose="02020603050405020304" pitchFamily="18" charset="0"/>
                          <a:hlinkClick r:id="rId5" action="ppaction://hlinksldjump"/>
                        </a:rPr>
                        <a:t>21</a:t>
                      </a:r>
                      <a:endParaRPr lang="ru-RU"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6" action="ppaction://hlinksldjump"/>
                        </a:rPr>
                        <a:t>23</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7" action="ppaction://hlinksldjump"/>
                        </a:rPr>
                        <a:t>27</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4171206"/>
                  </a:ext>
                </a:extLst>
              </a:tr>
              <a:tr h="702678">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28</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30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31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46158163"/>
                  </a:ext>
                </a:extLst>
              </a:tr>
            </a:tbl>
          </a:graphicData>
        </a:graphic>
      </p:graphicFrame>
      <p:sp>
        <p:nvSpPr>
          <p:cNvPr id="5" name="Управляющая кнопка: далее 4">
            <a:hlinkClick r:id="rId8"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95050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6 октября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2" y="1500174"/>
            <a:ext cx="6048671" cy="4286280"/>
          </a:xfrm>
        </p:spPr>
        <p:txBody>
          <a:bodyPr>
            <a:normAutofit/>
          </a:bodyPr>
          <a:lstStyle/>
          <a:p>
            <a:pPr marL="0" indent="0" algn="just">
              <a:buNone/>
            </a:pPr>
            <a:r>
              <a:rPr lang="ru-RU" sz="1800" b="1" dirty="0" err="1">
                <a:latin typeface="Times New Roman" panose="02020603050405020304" pitchFamily="18" charset="0"/>
                <a:cs typeface="Times New Roman" panose="02020603050405020304" pitchFamily="18" charset="0"/>
              </a:rPr>
              <a:t>Эрне́ст</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То́мас</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Си́нтон</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Уо́лтон</a:t>
            </a:r>
            <a:r>
              <a:rPr lang="ru-RU" sz="1800" b="1" dirty="0" smtClean="0">
                <a:latin typeface="Times New Roman" panose="02020603050405020304" pitchFamily="18" charset="0"/>
                <a:cs typeface="Times New Roman" panose="02020603050405020304" pitchFamily="18" charset="0"/>
              </a:rPr>
              <a:t> (1903-1995)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ирландский физик, лауреат Нобелевской премии по физике 1951 года (совместно с Джоном </a:t>
            </a:r>
            <a:r>
              <a:rPr lang="ru-RU" sz="1800" dirty="0" err="1">
                <a:latin typeface="Times New Roman" panose="02020603050405020304" pitchFamily="18" charset="0"/>
                <a:cs typeface="Times New Roman" panose="02020603050405020304" pitchFamily="18" charset="0"/>
              </a:rPr>
              <a:t>Кокрофтом</a:t>
            </a:r>
            <a:r>
              <a:rPr lang="ru-RU" sz="1800" dirty="0">
                <a:latin typeface="Times New Roman" panose="02020603050405020304" pitchFamily="18" charset="0"/>
                <a:cs typeface="Times New Roman" panose="02020603050405020304" pitchFamily="18" charset="0"/>
              </a:rPr>
              <a:t>). С 1915 до 1921 года он учился в </a:t>
            </a:r>
            <a:r>
              <a:rPr lang="ru-RU" sz="1800" dirty="0" err="1">
                <a:latin typeface="Times New Roman" panose="02020603050405020304" pitchFamily="18" charset="0"/>
                <a:cs typeface="Times New Roman" panose="02020603050405020304" pitchFamily="18" charset="0"/>
              </a:rPr>
              <a:t>методистком</a:t>
            </a:r>
            <a:r>
              <a:rPr lang="ru-RU" sz="1800" dirty="0">
                <a:latin typeface="Times New Roman" panose="02020603050405020304" pitchFamily="18" charset="0"/>
                <a:cs typeface="Times New Roman" panose="02020603050405020304" pitchFamily="18" charset="0"/>
              </a:rPr>
              <a:t> колледже </a:t>
            </a:r>
            <a:r>
              <a:rPr lang="ru-RU" sz="1800" dirty="0" err="1" smtClean="0">
                <a:latin typeface="Times New Roman" panose="02020603050405020304" pitchFamily="18" charset="0"/>
                <a:cs typeface="Times New Roman" panose="02020603050405020304" pitchFamily="18" charset="0"/>
              </a:rPr>
              <a:t>Белфаста.В</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1922 году </a:t>
            </a:r>
            <a:r>
              <a:rPr lang="ru-RU" sz="1800" dirty="0" err="1">
                <a:latin typeface="Times New Roman" panose="02020603050405020304" pitchFamily="18" charset="0"/>
                <a:cs typeface="Times New Roman" panose="02020603050405020304" pitchFamily="18" charset="0"/>
              </a:rPr>
              <a:t>Уолтон</a:t>
            </a:r>
            <a:r>
              <a:rPr lang="ru-RU" sz="1800" dirty="0">
                <a:latin typeface="Times New Roman" panose="02020603050405020304" pitchFamily="18" charset="0"/>
                <a:cs typeface="Times New Roman" panose="02020603050405020304" pitchFamily="18" charset="0"/>
              </a:rPr>
              <a:t> выиграл стипендию и начал изучать физику и математику в Тринити-колледже Дублина, где получил диплом бакалавра в 1926 году и магистерский диплом в 1927 году. За годы обучения в Тринити-колледже </a:t>
            </a:r>
            <a:r>
              <a:rPr lang="ru-RU" sz="1800" dirty="0" err="1">
                <a:latin typeface="Times New Roman" panose="02020603050405020304" pitchFamily="18" charset="0"/>
                <a:cs typeface="Times New Roman" panose="02020603050405020304" pitchFamily="18" charset="0"/>
              </a:rPr>
              <a:t>Уолтон</a:t>
            </a:r>
            <a:r>
              <a:rPr lang="ru-RU" sz="1800" dirty="0">
                <a:latin typeface="Times New Roman" panose="02020603050405020304" pitchFamily="18" charset="0"/>
                <a:cs typeface="Times New Roman" panose="02020603050405020304" pitchFamily="18" charset="0"/>
              </a:rPr>
              <a:t> получил семь наград за успехи в изучении физики и математики. После получения диплома </a:t>
            </a:r>
            <a:r>
              <a:rPr lang="ru-RU" sz="1800" dirty="0" err="1">
                <a:latin typeface="Times New Roman" panose="02020603050405020304" pitchFamily="18" charset="0"/>
                <a:cs typeface="Times New Roman" panose="02020603050405020304" pitchFamily="18" charset="0"/>
              </a:rPr>
              <a:t>Уолтон</a:t>
            </a:r>
            <a:r>
              <a:rPr lang="ru-RU" sz="1800" dirty="0">
                <a:latin typeface="Times New Roman" panose="02020603050405020304" pitchFamily="18" charset="0"/>
                <a:cs typeface="Times New Roman" panose="02020603050405020304" pitchFamily="18" charset="0"/>
              </a:rPr>
              <a:t> был принят в аспирантуру Кембриджского университета в </a:t>
            </a:r>
            <a:r>
              <a:rPr lang="ru-RU" sz="1800" dirty="0" err="1">
                <a:latin typeface="Times New Roman" panose="02020603050405020304" pitchFamily="18" charset="0"/>
                <a:cs typeface="Times New Roman" panose="02020603050405020304" pitchFamily="18" charset="0"/>
              </a:rPr>
              <a:t>Кавендишскую</a:t>
            </a:r>
            <a:r>
              <a:rPr lang="ru-RU" sz="1800" dirty="0">
                <a:latin typeface="Times New Roman" panose="02020603050405020304" pitchFamily="18" charset="0"/>
                <a:cs typeface="Times New Roman" panose="02020603050405020304" pitchFamily="18" charset="0"/>
              </a:rPr>
              <a:t> лаборатория под руководство </a:t>
            </a:r>
            <a:r>
              <a:rPr lang="ru-RU" sz="1800" dirty="0" err="1">
                <a:latin typeface="Times New Roman" panose="02020603050405020304" pitchFamily="18" charset="0"/>
                <a:cs typeface="Times New Roman" panose="02020603050405020304" pitchFamily="18" charset="0"/>
              </a:rPr>
              <a:t>Эрнестa</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Резерфордa</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Уолтон</a:t>
            </a:r>
            <a:r>
              <a:rPr lang="ru-RU" sz="1800" dirty="0">
                <a:latin typeface="Times New Roman" panose="02020603050405020304" pitchFamily="18" charset="0"/>
                <a:cs typeface="Times New Roman" panose="02020603050405020304" pitchFamily="18" charset="0"/>
              </a:rPr>
              <a:t> получил степень доктора философии в 1931 году и проработал исследователем в Кембридже до 1934 года.</a:t>
            </a:r>
          </a:p>
        </p:txBody>
      </p:sp>
      <p:pic>
        <p:nvPicPr>
          <p:cNvPr id="20482" name="Picture 2" descr="Ernest Wal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495607"/>
            <a:ext cx="2265040" cy="3205033"/>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73008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692696"/>
          </a:xfrm>
        </p:spPr>
        <p:txBody>
          <a:bodyPr>
            <a:normAutofit fontScale="90000"/>
          </a:bodyPr>
          <a:lstStyle/>
          <a:p>
            <a:r>
              <a:rPr lang="ru-RU" dirty="0" smtClean="0">
                <a:latin typeface="Times New Roman" panose="02020603050405020304" pitchFamily="18" charset="0"/>
                <a:cs typeface="Times New Roman" panose="02020603050405020304" pitchFamily="18" charset="0"/>
              </a:rPr>
              <a:t>16 января</a:t>
            </a:r>
            <a:endParaRPr lang="ru-RU"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395536" y="2127916"/>
            <a:ext cx="612068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Михаи́л</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Дми́триевич</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Миллио́нщиков</a:t>
            </a:r>
            <a:r>
              <a:rPr kumimoji="0" lang="ru-RU" alt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(1913-1973)</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a:t>
            </a:r>
            <a:r>
              <a:rPr lang="ru-RU" altLang="ru-RU" sz="1800" dirty="0" err="1" smtClean="0">
                <a:latin typeface="Times New Roman" panose="02020603050405020304" pitchFamily="18" charset="0"/>
                <a:cs typeface="Times New Roman" panose="02020603050405020304" pitchFamily="18" charset="0"/>
              </a:rPr>
              <a:t>учённый</a:t>
            </a: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государственный и общественный деятель, организатор науки и международного научного сотрудничества, специалист в области аэрогидродинамики,</a:t>
            </a:r>
          </a:p>
          <a:p>
            <a:pPr marL="0" lvl="0" indent="0" algn="just" defTabSz="914400" eaLnBrk="0" fontAlgn="base" hangingPunct="0">
              <a:spcBef>
                <a:spcPct val="0"/>
              </a:spcBef>
              <a:spcAft>
                <a:spcPct val="0"/>
              </a:spcAft>
              <a:buClrTx/>
              <a:buSzTx/>
              <a:buNone/>
            </a:pP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прикладной физики и ядерной энергетики. Ученик академиков А. Н. Колмогорова и Б. Н. Юрьева</a:t>
            </a:r>
            <a:r>
              <a:rPr lang="ru-RU" altLang="ru-RU" sz="1800" dirty="0">
                <a:latin typeface="Times New Roman" panose="02020603050405020304" pitchFamily="18" charset="0"/>
                <a:cs typeface="Times New Roman" panose="02020603050405020304" pitchFamily="18" charset="0"/>
              </a:rPr>
              <a:t>. Основные научные труды М. Д. </a:t>
            </a:r>
            <a:r>
              <a:rPr lang="ru-RU" altLang="ru-RU" sz="1800" dirty="0" err="1">
                <a:latin typeface="Times New Roman" panose="02020603050405020304" pitchFamily="18" charset="0"/>
                <a:cs typeface="Times New Roman" panose="02020603050405020304" pitchFamily="18" charset="0"/>
              </a:rPr>
              <a:t>Миллионщикова</a:t>
            </a:r>
            <a:r>
              <a:rPr lang="ru-RU" altLang="ru-RU" sz="1800" dirty="0">
                <a:latin typeface="Times New Roman" panose="02020603050405020304" pitchFamily="18" charset="0"/>
                <a:cs typeface="Times New Roman" panose="02020603050405020304" pitchFamily="18" charset="0"/>
              </a:rPr>
              <a:t> посвящены теории турбулентности, теории фильтрации, прикладной газовой динамике, разделению изотопов, высокотемпературному </a:t>
            </a:r>
            <a:r>
              <a:rPr lang="ru-RU" altLang="ru-RU" sz="1800" dirty="0" err="1">
                <a:latin typeface="Times New Roman" panose="02020603050405020304" pitchFamily="18" charset="0"/>
                <a:cs typeface="Times New Roman" panose="02020603050405020304" pitchFamily="18" charset="0"/>
              </a:rPr>
              <a:t>реакторостроению</a:t>
            </a:r>
            <a:r>
              <a:rPr lang="ru-RU" altLang="ru-RU" sz="1800" dirty="0">
                <a:latin typeface="Times New Roman" panose="02020603050405020304" pitchFamily="18" charset="0"/>
                <a:cs typeface="Times New Roman" panose="02020603050405020304" pitchFamily="18" charset="0"/>
              </a:rPr>
              <a:t>, методам преобразования энергии, а также </a:t>
            </a:r>
            <a:r>
              <a:rPr lang="ru-RU" altLang="ru-RU" sz="1800" dirty="0" err="1">
                <a:latin typeface="Times New Roman" panose="02020603050405020304" pitchFamily="18" charset="0"/>
                <a:cs typeface="Times New Roman" panose="02020603050405020304" pitchFamily="18" charset="0"/>
              </a:rPr>
              <a:t>науковедению</a:t>
            </a:r>
            <a:r>
              <a:rPr lang="ru-RU" altLang="ru-RU" sz="1800" dirty="0">
                <a:latin typeface="Times New Roman" panose="02020603050405020304" pitchFamily="18" charset="0"/>
                <a:cs typeface="Times New Roman" panose="02020603050405020304" pitchFamily="18" charset="0"/>
              </a:rPr>
              <a:t>, разоружению и международным отношениям</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3861048"/>
            <a:ext cx="2114550" cy="2857500"/>
          </a:xfrm>
          <a:prstGeom prst="rect">
            <a:avLst/>
          </a:prstGeom>
        </p:spPr>
      </p:pic>
      <p:sp>
        <p:nvSpPr>
          <p:cNvPr id="6" name="Управляющая кнопка: возврат 5">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847646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739551"/>
          </a:xfrm>
        </p:spPr>
        <p:txBody>
          <a:bodyPr>
            <a:normAutofit/>
          </a:bodyPr>
          <a:lstStyle/>
          <a:p>
            <a:r>
              <a:rPr lang="ru-RU" sz="3600" dirty="0" smtClean="0">
                <a:latin typeface="Times New Roman" panose="02020603050405020304" pitchFamily="18" charset="0"/>
                <a:cs typeface="Times New Roman" panose="02020603050405020304" pitchFamily="18" charset="0"/>
              </a:rPr>
              <a:t>15 октября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1560" y="1412776"/>
            <a:ext cx="5544616" cy="4896544"/>
          </a:xfrm>
        </p:spPr>
        <p:txBody>
          <a:bodyPr>
            <a:normAutofit/>
          </a:bodyPr>
          <a:lstStyle/>
          <a:p>
            <a:pPr marL="0" indent="0" algn="just">
              <a:buNone/>
            </a:pPr>
            <a:r>
              <a:rPr lang="ru-RU" sz="1800" b="1" dirty="0" err="1">
                <a:latin typeface="Times New Roman" panose="02020603050405020304" pitchFamily="18" charset="0"/>
                <a:cs typeface="Times New Roman" panose="02020603050405020304" pitchFamily="18" charset="0"/>
              </a:rPr>
              <a:t>Эванджели́ста</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Торриче́лли</a:t>
            </a:r>
            <a:r>
              <a:rPr lang="ru-RU" sz="1800" b="1" dirty="0" smtClean="0">
                <a:latin typeface="Times New Roman" panose="02020603050405020304" pitchFamily="18" charset="0"/>
                <a:cs typeface="Times New Roman" panose="02020603050405020304" pitchFamily="18" charset="0"/>
              </a:rPr>
              <a:t> (1608-1647)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итальянский математик и физик, ученик Галилея. Известен как автор концепции атмосферного давления и продолжатель дела Галилея в области разработки новой механики. В 1641 году Торричелли окончательно переехал к Галилею в </a:t>
            </a:r>
            <a:r>
              <a:rPr lang="ru-RU" sz="1800" dirty="0" err="1">
                <a:latin typeface="Times New Roman" panose="02020603050405020304" pitchFamily="18" charset="0"/>
                <a:cs typeface="Times New Roman" panose="02020603050405020304" pitchFamily="18" charset="0"/>
              </a:rPr>
              <a:t>Арчетри</a:t>
            </a:r>
            <a:r>
              <a:rPr lang="ru-RU" sz="1800" dirty="0">
                <a:latin typeface="Times New Roman" panose="02020603050405020304" pitchFamily="18" charset="0"/>
                <a:cs typeface="Times New Roman" panose="02020603050405020304" pitchFamily="18" charset="0"/>
              </a:rPr>
              <a:t>, где стал учеником и секретарем Галилея, а после смерти Галилея (1642) — его преемником на кафедре математики и философии Флорентийского </a:t>
            </a:r>
            <a:r>
              <a:rPr lang="ru-RU" sz="1800" dirty="0" err="1" smtClean="0">
                <a:latin typeface="Times New Roman" panose="02020603050405020304" pitchFamily="18" charset="0"/>
                <a:cs typeface="Times New Roman" panose="02020603050405020304" pitchFamily="18" charset="0"/>
              </a:rPr>
              <a:t>университета.В</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1644 году развил теорию атмосферного давления, </a:t>
            </a:r>
            <a:r>
              <a:rPr lang="ru-RU" sz="1800" dirty="0" smtClean="0">
                <a:latin typeface="Times New Roman" panose="02020603050405020304" pitchFamily="18" charset="0"/>
                <a:cs typeface="Times New Roman" panose="02020603050405020304" pitchFamily="18" charset="0"/>
              </a:rPr>
              <a:t>доказал возможность </a:t>
            </a:r>
            <a:r>
              <a:rPr lang="ru-RU" sz="1800" dirty="0">
                <a:latin typeface="Times New Roman" panose="02020603050405020304" pitchFamily="18" charset="0"/>
                <a:cs typeface="Times New Roman" panose="02020603050405020304" pitchFamily="18" charset="0"/>
              </a:rPr>
              <a:t>получения так называемой «торричеллиевой пустоты» и изобрёл ртутный </a:t>
            </a:r>
            <a:r>
              <a:rPr lang="ru-RU" sz="1800" dirty="0" smtClean="0">
                <a:latin typeface="Times New Roman" panose="02020603050405020304" pitchFamily="18" charset="0"/>
                <a:cs typeface="Times New Roman" panose="02020603050405020304" pitchFamily="18" charset="0"/>
              </a:rPr>
              <a:t>барометр.</a:t>
            </a:r>
            <a:endParaRPr lang="ru-RU" sz="1800" dirty="0">
              <a:latin typeface="Times New Roman" panose="02020603050405020304" pitchFamily="18" charset="0"/>
              <a:cs typeface="Times New Roman" panose="02020603050405020304" pitchFamily="18" charset="0"/>
            </a:endParaRPr>
          </a:p>
        </p:txBody>
      </p:sp>
      <p:pic>
        <p:nvPicPr>
          <p:cNvPr id="21506" name="Picture 2" descr="Libr03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429000"/>
            <a:ext cx="2381250" cy="325755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257645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18 октября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700808"/>
            <a:ext cx="5832647" cy="4299008"/>
          </a:xfrm>
        </p:spPr>
        <p:txBody>
          <a:bodyPr>
            <a:noAutofit/>
          </a:bodyPr>
          <a:lstStyle/>
          <a:p>
            <a:pPr marL="0" indent="0" algn="just">
              <a:buNone/>
            </a:pPr>
            <a:r>
              <a:rPr lang="ru-RU" sz="1800" b="1" dirty="0" err="1">
                <a:latin typeface="Times New Roman" panose="02020603050405020304" pitchFamily="18" charset="0"/>
                <a:cs typeface="Times New Roman" panose="02020603050405020304" pitchFamily="18" charset="0"/>
              </a:rPr>
              <a:t>Алекса́ндр</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Никола́евич</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Лоды́гин</a:t>
            </a:r>
            <a:r>
              <a:rPr lang="ru-RU" sz="1800" b="1" dirty="0" smtClean="0">
                <a:latin typeface="Times New Roman" panose="02020603050405020304" pitchFamily="18" charset="0"/>
                <a:cs typeface="Times New Roman" panose="02020603050405020304" pitchFamily="18" charset="0"/>
              </a:rPr>
              <a:t> (1847-1923)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русский электротехник, один из изобретателей лампы накаливания (11 июля 1874 года). </a:t>
            </a:r>
            <a:r>
              <a:rPr lang="ru-RU" sz="1800" dirty="0" smtClean="0">
                <a:latin typeface="Times New Roman" panose="02020603050405020304" pitchFamily="18" charset="0"/>
                <a:cs typeface="Times New Roman" panose="02020603050405020304" pitchFamily="18" charset="0"/>
              </a:rPr>
              <a:t>Первая </a:t>
            </a:r>
            <a:r>
              <a:rPr lang="ru-RU" sz="1800" dirty="0">
                <a:latin typeface="Times New Roman" panose="02020603050405020304" pitchFamily="18" charset="0"/>
                <a:cs typeface="Times New Roman" panose="02020603050405020304" pitchFamily="18" charset="0"/>
              </a:rPr>
              <a:t>мировая война изменила планы, Лодыгин начал заниматься летательным аппаратом вертикального </a:t>
            </a:r>
            <a:r>
              <a:rPr lang="ru-RU" sz="1800" dirty="0" err="1" smtClean="0">
                <a:latin typeface="Times New Roman" panose="02020603050405020304" pitchFamily="18" charset="0"/>
                <a:cs typeface="Times New Roman" panose="02020603050405020304" pitchFamily="18" charset="0"/>
              </a:rPr>
              <a:t>взлёта.Участвовал</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Лодыгин и в политической жизни. Им была написана статья «Открытое письмо гг. членам Всероссийского национального клуба» (1910) и брошюра «Националисты и другие партии» (1912), изданная Всероссийским национальным </a:t>
            </a:r>
            <a:r>
              <a:rPr lang="ru-RU" sz="1800" dirty="0" err="1" smtClean="0">
                <a:latin typeface="Times New Roman" panose="02020603050405020304" pitchFamily="18" charset="0"/>
                <a:cs typeface="Times New Roman" panose="02020603050405020304" pitchFamily="18" charset="0"/>
              </a:rPr>
              <a:t>клубом.После</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Февральской революции 1917 года изобретатель не сработался с новой властью. Материальные трудности заставили семью Лодыгиных уехать в США. Приглашение вернуться в РСФСР для участия в разработке плана ГОЭЛРО Лодыгин не принял.</a:t>
            </a:r>
          </a:p>
        </p:txBody>
      </p:sp>
      <p:pic>
        <p:nvPicPr>
          <p:cNvPr id="22530" name="Picture 2" descr="Lodyg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924944"/>
            <a:ext cx="2514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6737193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21 октября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142984"/>
            <a:ext cx="6048671" cy="4429156"/>
          </a:xfrm>
        </p:spPr>
        <p:txBody>
          <a:bodyPr>
            <a:normAutofit lnSpcReduction="10000"/>
          </a:bodyPr>
          <a:lstStyle/>
          <a:p>
            <a:pPr marL="0" indent="0" algn="just">
              <a:buNone/>
            </a:pPr>
            <a:r>
              <a:rPr lang="ru-RU" sz="1900" b="1" dirty="0" err="1">
                <a:latin typeface="Times New Roman" panose="02020603050405020304" pitchFamily="18" charset="0"/>
                <a:cs typeface="Times New Roman" panose="02020603050405020304" pitchFamily="18" charset="0"/>
              </a:rPr>
              <a:t>А́льфред</a:t>
            </a:r>
            <a:r>
              <a:rPr lang="ru-RU" sz="1900" b="1" dirty="0">
                <a:latin typeface="Times New Roman" panose="02020603050405020304" pitchFamily="18" charset="0"/>
                <a:cs typeface="Times New Roman" panose="02020603050405020304" pitchFamily="18" charset="0"/>
              </a:rPr>
              <a:t> </a:t>
            </a:r>
            <a:r>
              <a:rPr lang="ru-RU" sz="1900" b="1" dirty="0" err="1">
                <a:latin typeface="Times New Roman" panose="02020603050405020304" pitchFamily="18" charset="0"/>
                <a:cs typeface="Times New Roman" panose="02020603050405020304" pitchFamily="18" charset="0"/>
              </a:rPr>
              <a:t>Бе́рнхард</a:t>
            </a:r>
            <a:r>
              <a:rPr lang="ru-RU" sz="1900" b="1" dirty="0">
                <a:latin typeface="Times New Roman" panose="02020603050405020304" pitchFamily="18" charset="0"/>
                <a:cs typeface="Times New Roman" panose="02020603050405020304" pitchFamily="18" charset="0"/>
              </a:rPr>
              <a:t> </a:t>
            </a:r>
            <a:r>
              <a:rPr lang="ru-RU" sz="1900" b="1" dirty="0" err="1" smtClean="0">
                <a:latin typeface="Times New Roman" panose="02020603050405020304" pitchFamily="18" charset="0"/>
                <a:cs typeface="Times New Roman" panose="02020603050405020304" pitchFamily="18" charset="0"/>
              </a:rPr>
              <a:t>Но́бель</a:t>
            </a:r>
            <a:r>
              <a:rPr lang="ru-RU" sz="1900" b="1" dirty="0" smtClean="0">
                <a:latin typeface="Times New Roman" panose="02020603050405020304" pitchFamily="18" charset="0"/>
                <a:cs typeface="Times New Roman" panose="02020603050405020304" pitchFamily="18" charset="0"/>
              </a:rPr>
              <a:t> (1833-1896) </a:t>
            </a: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шведский химик, инженер, изобретатель, предприниматель и филантроп. Известному, как изобретатель </a:t>
            </a:r>
            <a:r>
              <a:rPr lang="ru-RU" sz="1900" dirty="0" smtClean="0">
                <a:latin typeface="Times New Roman" panose="02020603050405020304" pitchFamily="18" charset="0"/>
                <a:cs typeface="Times New Roman" panose="02020603050405020304" pitchFamily="18" charset="0"/>
              </a:rPr>
              <a:t>динамита, </a:t>
            </a:r>
            <a:r>
              <a:rPr lang="ru-RU" sz="1900" dirty="0">
                <a:latin typeface="Times New Roman" panose="02020603050405020304" pitchFamily="18" charset="0"/>
                <a:cs typeface="Times New Roman" panose="02020603050405020304" pitchFamily="18" charset="0"/>
              </a:rPr>
              <a:t>Нобелю также принадлежала компания </a:t>
            </a:r>
            <a:r>
              <a:rPr lang="ru-RU" sz="1900" dirty="0" err="1">
                <a:latin typeface="Times New Roman" panose="02020603050405020304" pitchFamily="18" charset="0"/>
                <a:cs typeface="Times New Roman" panose="02020603050405020304" pitchFamily="18" charset="0"/>
              </a:rPr>
              <a:t>Бофорс</a:t>
            </a:r>
            <a:r>
              <a:rPr lang="ru-RU" sz="1900" dirty="0">
                <a:latin typeface="Times New Roman" panose="02020603050405020304" pitchFamily="18" charset="0"/>
                <a:cs typeface="Times New Roman" panose="02020603050405020304" pitchFamily="18" charset="0"/>
              </a:rPr>
              <a:t>, которую он переориентировал от металлургии к химическому и пушечному производствам. Нобелю принадлежало 355 различных патентов, динамит же является самым известным. После прочтения преждевременного некролога, который осудил его за прибыль от продажи оружия, он завещал своё состояние, чтобы учредить Нобелевские </a:t>
            </a:r>
            <a:r>
              <a:rPr lang="ru-RU" sz="1900" dirty="0" smtClean="0">
                <a:latin typeface="Times New Roman" panose="02020603050405020304" pitchFamily="18" charset="0"/>
                <a:cs typeface="Times New Roman" panose="02020603050405020304" pitchFamily="18" charset="0"/>
              </a:rPr>
              <a:t>премии, </a:t>
            </a:r>
            <a:r>
              <a:rPr lang="ru-RU" sz="1900" dirty="0">
                <a:latin typeface="Times New Roman" panose="02020603050405020304" pitchFamily="18" charset="0"/>
                <a:cs typeface="Times New Roman" panose="02020603050405020304" pitchFamily="18" charset="0"/>
              </a:rPr>
              <a:t>присуждаемые за наиболее важные достижения в физике, химии, медицине, литературе и за вклад в укрепление мира. Его имя сохранилось в современных </a:t>
            </a:r>
            <a:r>
              <a:rPr lang="ru-RU" sz="1900" dirty="0" smtClean="0">
                <a:latin typeface="Times New Roman" panose="02020603050405020304" pitchFamily="18" charset="0"/>
                <a:cs typeface="Times New Roman" panose="02020603050405020304" pitchFamily="18" charset="0"/>
              </a:rPr>
              <a:t>компаниях, </a:t>
            </a:r>
            <a:r>
              <a:rPr lang="ru-RU" sz="1900" dirty="0">
                <a:latin typeface="Times New Roman" panose="02020603050405020304" pitchFamily="18" charset="0"/>
                <a:cs typeface="Times New Roman" panose="02020603050405020304" pitchFamily="18" charset="0"/>
              </a:rPr>
              <a:t>которые являются потомками слияний</a:t>
            </a:r>
            <a:r>
              <a:rPr lang="ru-RU" dirty="0"/>
              <a:t> </a:t>
            </a:r>
            <a:r>
              <a:rPr lang="ru-RU" sz="1800" dirty="0">
                <a:latin typeface="Times New Roman" panose="02020603050405020304" pitchFamily="18" charset="0"/>
                <a:cs typeface="Times New Roman" panose="02020603050405020304" pitchFamily="18" charset="0"/>
              </a:rPr>
              <a:t>с компаниями, основанными Нобелем.</a:t>
            </a:r>
          </a:p>
        </p:txBody>
      </p:sp>
      <p:pic>
        <p:nvPicPr>
          <p:cNvPr id="23554" name="Picture 2" descr="AlfredNobel adjus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409981"/>
            <a:ext cx="2541050" cy="3414536"/>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027681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1027583"/>
          </a:xfrm>
        </p:spPr>
        <p:txBody>
          <a:bodyPr>
            <a:normAutofit/>
          </a:bodyPr>
          <a:lstStyle/>
          <a:p>
            <a:r>
              <a:rPr lang="ru-RU" sz="3600" dirty="0" smtClean="0">
                <a:latin typeface="Times New Roman" panose="02020603050405020304" pitchFamily="18" charset="0"/>
                <a:cs typeface="Times New Roman" panose="02020603050405020304" pitchFamily="18" charset="0"/>
              </a:rPr>
              <a:t>23 октября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82133" y="1484784"/>
            <a:ext cx="4597979" cy="4515032"/>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Илья́ </a:t>
            </a:r>
            <a:r>
              <a:rPr lang="ru-RU" sz="1800" b="1" dirty="0" err="1">
                <a:latin typeface="Times New Roman" panose="02020603050405020304" pitchFamily="18" charset="0"/>
                <a:cs typeface="Times New Roman" panose="02020603050405020304" pitchFamily="18" charset="0"/>
              </a:rPr>
              <a:t>Миха́йлович</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Франк (1908-1990)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советский физик, академик АН СССР. Лауреат Нобелевской премии (1958). Лауреат двух Сталинских премий (1946, 1953) и Государственной премии СССР (1971). Был одним из академиков АН СССР, подписавших в 1973 году письмо учёных в газету «Правда» с осуждением «поведения академика А. Д. Сахарова». В письме Сахаров обвинялся в том, что он «выступил с рядом заявлений, порочащих государственный строй, внешнюю и внутреннюю политику Советского Союза», а его правозащитную деятельность академики оценивали как «порочащую честь и достоинство советского ученого</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24578" name="Picture 2" descr="Ilya Fra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924944"/>
            <a:ext cx="2667000" cy="3771901"/>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1941201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lstStyle/>
          <a:p>
            <a:r>
              <a:rPr lang="ru-RU" sz="3600" dirty="0" smtClean="0">
                <a:latin typeface="Times New Roman" panose="02020603050405020304" pitchFamily="18" charset="0"/>
                <a:cs typeface="Times New Roman" panose="02020603050405020304" pitchFamily="18" charset="0"/>
              </a:rPr>
              <a:t>27 октября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7584" y="1052736"/>
            <a:ext cx="5246051" cy="5256584"/>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Спартак Тимофеевич </a:t>
            </a:r>
            <a:r>
              <a:rPr lang="ru-RU" sz="1800" b="1" dirty="0" smtClean="0">
                <a:latin typeface="Times New Roman" panose="02020603050405020304" pitchFamily="18" charset="0"/>
                <a:cs typeface="Times New Roman" panose="02020603050405020304" pitchFamily="18" charset="0"/>
              </a:rPr>
              <a:t>Беляев (1923-2017)</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советский физик, академик АН СССР (1968), доктор физико-математических наук (1962). Основные труды в области физики релятивистской плазмы, квантовой </a:t>
            </a:r>
            <a:r>
              <a:rPr lang="ru-RU" sz="1800" dirty="0" smtClean="0">
                <a:latin typeface="Times New Roman" panose="02020603050405020304" pitchFamily="18" charset="0"/>
                <a:cs typeface="Times New Roman" panose="02020603050405020304" pitchFamily="18" charset="0"/>
              </a:rPr>
              <a:t>теории многих частиц, теории атомного </a:t>
            </a:r>
            <a:r>
              <a:rPr lang="ru-RU" sz="1800" dirty="0">
                <a:latin typeface="Times New Roman" panose="02020603050405020304" pitchFamily="18" charset="0"/>
                <a:cs typeface="Times New Roman" panose="02020603050405020304" pitchFamily="18" charset="0"/>
              </a:rPr>
              <a:t>ядра. Беляев принимал активное участие в работах по ликвидации последствий аварии на Чернобыльской АЭС, был научным руководителем чернобыльской экспедиции Курчатовского института и председателем комиссии АН СССР по научным проблемам Чернобыля, изучал обстановку на месте и координировал работы по оценке последствий </a:t>
            </a:r>
            <a:r>
              <a:rPr lang="ru-RU" sz="1800" dirty="0" smtClean="0">
                <a:latin typeface="Times New Roman" panose="02020603050405020304" pitchFamily="18" charset="0"/>
                <a:cs typeface="Times New Roman" panose="02020603050405020304" pitchFamily="18" charset="0"/>
              </a:rPr>
              <a:t>аварии.</a:t>
            </a:r>
          </a:p>
        </p:txBody>
      </p:sp>
      <p:pic>
        <p:nvPicPr>
          <p:cNvPr id="25602" name="Picture 2" descr="Беляев Спарта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996952"/>
            <a:ext cx="2543175"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358842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49888441"/>
              </p:ext>
            </p:extLst>
          </p:nvPr>
        </p:nvGraphicFramePr>
        <p:xfrm>
          <a:off x="982131" y="1340768"/>
          <a:ext cx="7704669" cy="4263013"/>
        </p:xfrm>
        <a:graphic>
          <a:graphicData uri="http://schemas.openxmlformats.org/drawingml/2006/table">
            <a:tbl>
              <a:tblPr firstRow="1" firstCol="1" bandRow="1">
                <a:tableStyleId>{5C22544A-7EE6-4342-B048-85BDC9FD1C3A}</a:tableStyleId>
              </a:tblPr>
              <a:tblGrid>
                <a:gridCol w="1100667">
                  <a:extLst>
                    <a:ext uri="{9D8B030D-6E8A-4147-A177-3AD203B41FA5}">
                      <a16:colId xmlns:a16="http://schemas.microsoft.com/office/drawing/2014/main" xmlns="" val="1968920825"/>
                    </a:ext>
                  </a:extLst>
                </a:gridCol>
                <a:gridCol w="1100667">
                  <a:extLst>
                    <a:ext uri="{9D8B030D-6E8A-4147-A177-3AD203B41FA5}">
                      <a16:colId xmlns:a16="http://schemas.microsoft.com/office/drawing/2014/main" xmlns="" val="3007252799"/>
                    </a:ext>
                  </a:extLst>
                </a:gridCol>
                <a:gridCol w="1100667">
                  <a:extLst>
                    <a:ext uri="{9D8B030D-6E8A-4147-A177-3AD203B41FA5}">
                      <a16:colId xmlns:a16="http://schemas.microsoft.com/office/drawing/2014/main" xmlns="" val="1853993005"/>
                    </a:ext>
                  </a:extLst>
                </a:gridCol>
                <a:gridCol w="1100667">
                  <a:extLst>
                    <a:ext uri="{9D8B030D-6E8A-4147-A177-3AD203B41FA5}">
                      <a16:colId xmlns:a16="http://schemas.microsoft.com/office/drawing/2014/main" xmlns="" val="1593484531"/>
                    </a:ext>
                  </a:extLst>
                </a:gridCol>
                <a:gridCol w="1100667">
                  <a:extLst>
                    <a:ext uri="{9D8B030D-6E8A-4147-A177-3AD203B41FA5}">
                      <a16:colId xmlns:a16="http://schemas.microsoft.com/office/drawing/2014/main" xmlns="" val="2174383384"/>
                    </a:ext>
                  </a:extLst>
                </a:gridCol>
                <a:gridCol w="1100667">
                  <a:extLst>
                    <a:ext uri="{9D8B030D-6E8A-4147-A177-3AD203B41FA5}">
                      <a16:colId xmlns:a16="http://schemas.microsoft.com/office/drawing/2014/main" xmlns="" val="2047023093"/>
                    </a:ext>
                  </a:extLst>
                </a:gridCol>
                <a:gridCol w="1100667">
                  <a:extLst>
                    <a:ext uri="{9D8B030D-6E8A-4147-A177-3AD203B41FA5}">
                      <a16:colId xmlns:a16="http://schemas.microsoft.com/office/drawing/2014/main" xmlns="" val="641234687"/>
                    </a:ext>
                  </a:extLst>
                </a:gridCol>
              </a:tblGrid>
              <a:tr h="518072">
                <a:tc gridSpan="7">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Ноябрь</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770365606"/>
                  </a:ext>
                </a:extLst>
              </a:tr>
              <a:tr h="636296">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Вторник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Среда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Четверг</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Пятница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Суббота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Воскресенье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78680409"/>
                  </a:ext>
                </a:extLst>
              </a:tr>
              <a:tr h="643896">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2815736"/>
                  </a:ext>
                </a:extLst>
              </a:tr>
              <a:tr h="648118">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2" action="ppaction://hlinksldjump"/>
                        </a:rPr>
                        <a:t>8</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3" action="ppaction://hlinksldjump"/>
                        </a:rPr>
                        <a:t>9</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4" action="ppaction://hlinksldjump"/>
                        </a:rPr>
                        <a:t>10</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55047998"/>
                  </a:ext>
                </a:extLst>
              </a:tr>
              <a:tr h="636507">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5" action="ppaction://hlinksldjump"/>
                        </a:rPr>
                        <a:t>15</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46059215"/>
                  </a:ext>
                </a:extLst>
              </a:tr>
              <a:tr h="585840">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37676900"/>
                  </a:ext>
                </a:extLst>
              </a:tr>
              <a:tr h="594284">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6" action="ppaction://hlinksldjump"/>
                        </a:rPr>
                        <a:t>26</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7" action="ppaction://hlinksldjump"/>
                        </a:rPr>
                        <a:t>29</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30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87273468"/>
                  </a:ext>
                </a:extLst>
              </a:tr>
            </a:tbl>
          </a:graphicData>
        </a:graphic>
      </p:graphicFrame>
      <p:sp>
        <p:nvSpPr>
          <p:cNvPr id="5" name="Управляющая кнопка: далее 4">
            <a:hlinkClick r:id="rId8"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353687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a:latin typeface="Times New Roman" panose="02020603050405020304" pitchFamily="18" charset="0"/>
                <a:cs typeface="Times New Roman" panose="02020603050405020304" pitchFamily="18" charset="0"/>
              </a:rPr>
              <a:t>8</a:t>
            </a:r>
            <a:r>
              <a:rPr lang="ru-RU" sz="3600" dirty="0" smtClean="0">
                <a:latin typeface="Times New Roman" panose="02020603050405020304" pitchFamily="18" charset="0"/>
                <a:cs typeface="Times New Roman" panose="02020603050405020304" pitchFamily="18" charset="0"/>
              </a:rPr>
              <a:t> ноября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7" y="1268760"/>
            <a:ext cx="5544615" cy="4752528"/>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Джек Сен-Клер </a:t>
            </a:r>
            <a:r>
              <a:rPr lang="ru-RU" sz="1800" b="1" dirty="0" err="1" smtClean="0">
                <a:latin typeface="Times New Roman" panose="02020603050405020304" pitchFamily="18" charset="0"/>
                <a:cs typeface="Times New Roman" panose="02020603050405020304" pitchFamily="18" charset="0"/>
              </a:rPr>
              <a:t>Ки́лби</a:t>
            </a:r>
            <a:r>
              <a:rPr lang="ru-RU" sz="1800" b="1" dirty="0" smtClean="0">
                <a:latin typeface="Times New Roman" panose="02020603050405020304" pitchFamily="18" charset="0"/>
                <a:cs typeface="Times New Roman" panose="02020603050405020304" pitchFamily="18" charset="0"/>
              </a:rPr>
              <a:t> (1923-2005) </a:t>
            </a:r>
            <a:r>
              <a:rPr lang="ru-RU" sz="1800" dirty="0">
                <a:latin typeface="Times New Roman" panose="02020603050405020304" pitchFamily="18" charset="0"/>
                <a:cs typeface="Times New Roman" panose="02020603050405020304" pitchFamily="18" charset="0"/>
              </a:rPr>
              <a:t>— американский учёный. Лауреат Нобелевской премии по физике 2000 года за изобретение интегральной схемы в 1958 году в период работы в </a:t>
            </a:r>
            <a:r>
              <a:rPr lang="ru-RU" sz="1800" dirty="0" err="1">
                <a:latin typeface="Times New Roman" panose="02020603050405020304" pitchFamily="18" charset="0"/>
                <a:cs typeface="Times New Roman" panose="02020603050405020304" pitchFamily="18" charset="0"/>
              </a:rPr>
              <a:t>Texas</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Instruments</a:t>
            </a:r>
            <a:r>
              <a:rPr lang="ru-RU" sz="1800" dirty="0">
                <a:latin typeface="Times New Roman" panose="02020603050405020304" pitchFamily="18" charset="0"/>
                <a:cs typeface="Times New Roman" panose="02020603050405020304" pitchFamily="18" charset="0"/>
              </a:rPr>
              <a:t> (TI). Также он — изобретатель карманного калькулятора и термопринтера (1967). Получил степень бакалавра в Иллинойском университете в Урбане-</a:t>
            </a:r>
            <a:r>
              <a:rPr lang="ru-RU" sz="1800" dirty="0" err="1">
                <a:latin typeface="Times New Roman" panose="02020603050405020304" pitchFamily="18" charset="0"/>
                <a:cs typeface="Times New Roman" panose="02020603050405020304" pitchFamily="18" charset="0"/>
              </a:rPr>
              <a:t>Шампейне</a:t>
            </a:r>
            <a:r>
              <a:rPr lang="ru-RU" sz="1800" dirty="0">
                <a:latin typeface="Times New Roman" panose="02020603050405020304" pitchFamily="18" charset="0"/>
                <a:cs typeface="Times New Roman" panose="02020603050405020304" pitchFamily="18" charset="0"/>
              </a:rPr>
              <a:t>. В 1947 году получил степень магистра по электротехнике в Университете Висконсина-Милуоки, параллельно работал в компании </a:t>
            </a:r>
            <a:r>
              <a:rPr lang="ru-RU" sz="1800" dirty="0" err="1">
                <a:latin typeface="Times New Roman" panose="02020603050405020304" pitchFamily="18" charset="0"/>
                <a:cs typeface="Times New Roman" panose="02020603050405020304" pitchFamily="18" charset="0"/>
              </a:rPr>
              <a:t>Centralab</a:t>
            </a:r>
            <a:r>
              <a:rPr lang="ru-RU" sz="1800" dirty="0">
                <a:latin typeface="Times New Roman" panose="02020603050405020304" pitchFamily="18" charset="0"/>
                <a:cs typeface="Times New Roman" panose="02020603050405020304" pitchFamily="18" charset="0"/>
              </a:rPr>
              <a:t> в Милуоки.</a:t>
            </a:r>
          </a:p>
        </p:txBody>
      </p:sp>
      <p:pic>
        <p:nvPicPr>
          <p:cNvPr id="3074" name="Picture 2" descr="http://www.adsl.kirov.ru/projects/articles/2014/12/22/kartinki_na_veka/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3789040"/>
            <a:ext cx="2328193" cy="2910241"/>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7222251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9 ноября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1" y="1484784"/>
            <a:ext cx="5904655" cy="5256584"/>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Борис Борисович </a:t>
            </a:r>
            <a:r>
              <a:rPr lang="ru-RU" sz="1800" b="1" dirty="0" smtClean="0">
                <a:latin typeface="Times New Roman" panose="02020603050405020304" pitchFamily="18" charset="0"/>
                <a:cs typeface="Times New Roman" panose="02020603050405020304" pitchFamily="18" charset="0"/>
              </a:rPr>
              <a:t>Кадомцев (1928-1998)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советский и российский физик, академик АН СССР (1970; с 1991 года — РАН, член-корреспондент АН СССР с 1962), доктор физико-математических наук. Окончил физический факультет Московского государственного университета (1951). Работал в Физико-энергетическом институте (Обнинск) над теоретическими проблемами ядерной </a:t>
            </a:r>
            <a:r>
              <a:rPr lang="ru-RU" sz="1800" dirty="0" err="1" smtClean="0">
                <a:latin typeface="Times New Roman" panose="02020603050405020304" pitchFamily="18" charset="0"/>
                <a:cs typeface="Times New Roman" panose="02020603050405020304" pitchFamily="18" charset="0"/>
              </a:rPr>
              <a:t>энергетики.С</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1956 года работал в Институте атомной энергии ИАЭ им. И. В. Курчатова. Основные исследования посвящены физике плазмы и проблеме управляемого термоядерного синтеза. В период с 1976 по 1998 год был главным редактором журнала «Успехи физических наук</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4098" name="Picture 2" descr="RIAN archive 151311 Russian physicist Boris Kadomts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907344"/>
            <a:ext cx="2571750" cy="3819525"/>
          </a:xfrm>
          <a:prstGeom prst="rect">
            <a:avLst/>
          </a:prstGeom>
          <a:noFill/>
          <a:extLst>
            <a:ext uri="{909E8E84-426E-40DD-AFC4-6F175D3DCCD1}">
              <a14:hiddenFill xmlns:a14="http://schemas.microsoft.com/office/drawing/2010/main">
                <a:solidFill>
                  <a:srgbClr val="FFFFFF"/>
                </a:solidFill>
              </a14:hiddenFill>
            </a:ext>
          </a:extLst>
        </p:spPr>
      </p:pic>
      <p:sp>
        <p:nvSpPr>
          <p:cNvPr id="6" name="Управляющая кнопка: возврат 5">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7326647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10 ноября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1" y="1268760"/>
            <a:ext cx="5472607" cy="5472608"/>
          </a:xfrm>
        </p:spPr>
        <p:txBody>
          <a:bodyPr>
            <a:normAutofit/>
          </a:bodyPr>
          <a:lstStyle/>
          <a:p>
            <a:pPr marL="0" indent="0" algn="just">
              <a:buNone/>
            </a:pPr>
            <a:r>
              <a:rPr lang="ru-RU" sz="1800" b="1" dirty="0" err="1">
                <a:latin typeface="Times New Roman" panose="02020603050405020304" pitchFamily="18" charset="0"/>
                <a:cs typeface="Times New Roman" panose="02020603050405020304" pitchFamily="18" charset="0"/>
              </a:rPr>
              <a:t>Андре́й</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Никола́евич</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Ту́полев</a:t>
            </a:r>
            <a:r>
              <a:rPr lang="ru-RU" sz="1800" b="1" dirty="0" smtClean="0">
                <a:latin typeface="Times New Roman" panose="02020603050405020304" pitchFamily="18" charset="0"/>
                <a:cs typeface="Times New Roman" panose="02020603050405020304" pitchFamily="18" charset="0"/>
              </a:rPr>
              <a:t> (1792-1888)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советский учёный и авиаконструктор, генерал-полковник-инженер (1968), доктор технических </a:t>
            </a:r>
            <a:r>
              <a:rPr lang="ru-RU" sz="1800" dirty="0" err="1" smtClean="0">
                <a:latin typeface="Times New Roman" panose="02020603050405020304" pitchFamily="18" charset="0"/>
                <a:cs typeface="Times New Roman" panose="02020603050405020304" pitchFamily="18" charset="0"/>
              </a:rPr>
              <a:t>наук.Академик</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АН СССР (1953). Герой Труда (1926). Трижды Герой Социалистического Труда (1945, 1957, 1972). Заслуженный деятель науки РСФСР (1947). Лауреат Ленинской премии (1957), четырёх Сталинских премий (1943, 1948, 1949, 1952) и Государственной премии СССР (1972</a:t>
            </a:r>
            <a:r>
              <a:rPr lang="ru-RU" sz="1800" dirty="0" smtClean="0">
                <a:latin typeface="Times New Roman" panose="02020603050405020304" pitchFamily="18" charset="0"/>
                <a:cs typeface="Times New Roman" panose="02020603050405020304" pitchFamily="18" charset="0"/>
              </a:rPr>
              <a:t>).Под </a:t>
            </a:r>
            <a:r>
              <a:rPr lang="ru-RU" sz="1800" dirty="0">
                <a:latin typeface="Times New Roman" panose="02020603050405020304" pitchFamily="18" charset="0"/>
                <a:cs typeface="Times New Roman" panose="02020603050405020304" pitchFamily="18" charset="0"/>
              </a:rPr>
              <a:t>руководством Туполева спроектировано свыше 100 типов самолётов, 70 из которых строились серийно. На его самолётах установлено 78 мировых рекордов, выполнено около 30 выдающихся перелётов.</a:t>
            </a:r>
          </a:p>
        </p:txBody>
      </p:sp>
      <p:pic>
        <p:nvPicPr>
          <p:cNvPr id="5122" name="Picture 2" descr="Андрей Николаевич Туполе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1570" y="4210137"/>
            <a:ext cx="3055635" cy="2387215"/>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9814102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15 ноября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3" y="1412776"/>
            <a:ext cx="5328592" cy="4587040"/>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Фредерик </a:t>
            </a:r>
            <a:r>
              <a:rPr lang="ru-RU" sz="1800" b="1" dirty="0" smtClean="0">
                <a:latin typeface="Times New Roman" panose="02020603050405020304" pitchFamily="18" charset="0"/>
                <a:cs typeface="Times New Roman" panose="02020603050405020304" pitchFamily="18" charset="0"/>
              </a:rPr>
              <a:t>Уильям (1738-1822)  </a:t>
            </a:r>
            <a:r>
              <a:rPr lang="ru-RU" sz="1800" dirty="0">
                <a:latin typeface="Times New Roman" panose="02020603050405020304" pitchFamily="18" charset="0"/>
                <a:cs typeface="Times New Roman" panose="02020603050405020304" pitchFamily="18" charset="0"/>
              </a:rPr>
              <a:t>— английский астроном немецкого происхождения. Брат Каролины Гершель, отец Джона Гершеля. Прославился открытием планеты Уран, а также двух её спутников — </a:t>
            </a:r>
            <a:r>
              <a:rPr lang="ru-RU" sz="1800" dirty="0" err="1">
                <a:latin typeface="Times New Roman" panose="02020603050405020304" pitchFamily="18" charset="0"/>
                <a:cs typeface="Times New Roman" panose="02020603050405020304" pitchFamily="18" charset="0"/>
              </a:rPr>
              <a:t>Титании</a:t>
            </a:r>
            <a:r>
              <a:rPr lang="ru-RU" sz="1800" dirty="0">
                <a:latin typeface="Times New Roman" panose="02020603050405020304" pitchFamily="18" charset="0"/>
                <a:cs typeface="Times New Roman" panose="02020603050405020304" pitchFamily="18" charset="0"/>
              </a:rPr>
              <a:t> и </a:t>
            </a:r>
            <a:r>
              <a:rPr lang="ru-RU" sz="1800" dirty="0" err="1">
                <a:latin typeface="Times New Roman" panose="02020603050405020304" pitchFamily="18" charset="0"/>
                <a:cs typeface="Times New Roman" panose="02020603050405020304" pitchFamily="18" charset="0"/>
              </a:rPr>
              <a:t>Оберона</a:t>
            </a:r>
            <a:r>
              <a:rPr lang="ru-RU" sz="1800" dirty="0">
                <a:latin typeface="Times New Roman" panose="02020603050405020304" pitchFamily="18" charset="0"/>
                <a:cs typeface="Times New Roman" panose="02020603050405020304" pitchFamily="18" charset="0"/>
              </a:rPr>
              <a:t>. Он также является первооткрывателем двух спутников Сатурна и инфракрасного излучения. Менее известен двадцатью четырьмя симфониями, автором которых он является</a:t>
            </a:r>
          </a:p>
        </p:txBody>
      </p:sp>
      <p:pic>
        <p:nvPicPr>
          <p:cNvPr id="6146" name="Picture 2" descr="William Herschel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199" y="3541780"/>
            <a:ext cx="2578223" cy="3155101"/>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886115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7704667" cy="548680"/>
          </a:xfrm>
        </p:spPr>
        <p:txBody>
          <a:bodyPr>
            <a:normAutofit fontScale="90000"/>
          </a:bodyPr>
          <a:lstStyle/>
          <a:p>
            <a:r>
              <a:rPr lang="ru-RU" dirty="0" smtClean="0">
                <a:latin typeface="Times New Roman" panose="02020603050405020304" pitchFamily="18" charset="0"/>
                <a:cs typeface="Times New Roman" panose="02020603050405020304" pitchFamily="18" charset="0"/>
              </a:rPr>
              <a:t>18 января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412776"/>
            <a:ext cx="6336705" cy="4330704"/>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Лев </a:t>
            </a:r>
            <a:r>
              <a:rPr lang="ru-RU" sz="1800" b="1" dirty="0" err="1">
                <a:latin typeface="Times New Roman" panose="02020603050405020304" pitchFamily="18" charset="0"/>
                <a:cs typeface="Times New Roman" panose="02020603050405020304" pitchFamily="18" charset="0"/>
              </a:rPr>
              <a:t>Петро́вич</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Пита́евский</a:t>
            </a:r>
            <a:r>
              <a:rPr lang="ru-RU" sz="1800" b="1" dirty="0" smtClean="0">
                <a:latin typeface="Times New Roman" panose="02020603050405020304" pitchFamily="18" charset="0"/>
                <a:cs typeface="Times New Roman" panose="02020603050405020304" pitchFamily="18" charset="0"/>
              </a:rPr>
              <a:t> (1933-1990)</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советский физик, член-корреспондент АН СССР c 1976 года. Академик АН СССР с 1990 года, академик РАН с 1991 года, доктор физико-математических </a:t>
            </a:r>
            <a:r>
              <a:rPr lang="ru-RU" sz="1800" dirty="0" err="1" smtClean="0">
                <a:latin typeface="Times New Roman" panose="02020603050405020304" pitchFamily="18" charset="0"/>
                <a:cs typeface="Times New Roman" panose="02020603050405020304" pitchFamily="18" charset="0"/>
              </a:rPr>
              <a:t>наук.Основные</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труды </a:t>
            </a:r>
            <a:r>
              <a:rPr lang="ru-RU" sz="1800" dirty="0" err="1">
                <a:latin typeface="Times New Roman" panose="02020603050405020304" pitchFamily="18" charset="0"/>
                <a:cs typeface="Times New Roman" panose="02020603050405020304" pitchFamily="18" charset="0"/>
              </a:rPr>
              <a:t>Питаевского</a:t>
            </a:r>
            <a:r>
              <a:rPr lang="ru-RU" sz="1800" dirty="0">
                <a:latin typeface="Times New Roman" panose="02020603050405020304" pitchFamily="18" charset="0"/>
                <a:cs typeface="Times New Roman" panose="02020603050405020304" pitchFamily="18" charset="0"/>
              </a:rPr>
              <a:t> посвящены физике низких температур, физике плазмы, квантовой механике, макроскопической электродинамике, теории металлов и другим направлениям. Построил новую теорию сверхтекучести вблизи точки фазового перехода вещества. Показал необходимость перехода жидкого гелия-3 в сверхтекучее состояние при достаточно низких </a:t>
            </a:r>
            <a:r>
              <a:rPr lang="ru-RU" sz="1800" dirty="0" smtClean="0">
                <a:latin typeface="Times New Roman" panose="02020603050405020304" pitchFamily="18" charset="0"/>
                <a:cs typeface="Times New Roman" panose="02020603050405020304" pitchFamily="18" charset="0"/>
              </a:rPr>
              <a:t>температурах.</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077072"/>
            <a:ext cx="2075309" cy="2672072"/>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57973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26 ноября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268760"/>
            <a:ext cx="5976663" cy="4731056"/>
          </a:xfrm>
        </p:spPr>
        <p:txBody>
          <a:bodyPr>
            <a:normAutofit/>
          </a:bodyPr>
          <a:lstStyle/>
          <a:p>
            <a:pPr marL="0" indent="0" algn="just">
              <a:buNone/>
            </a:pPr>
            <a:r>
              <a:rPr lang="ru-RU" sz="1800" b="1" dirty="0" smtClean="0">
                <a:latin typeface="Times New Roman" panose="02020603050405020304" pitchFamily="18" charset="0"/>
                <a:cs typeface="Times New Roman" panose="02020603050405020304" pitchFamily="18" charset="0"/>
              </a:rPr>
              <a:t>Александр Алексеевич Лебедев (1893-1969) </a:t>
            </a:r>
            <a:r>
              <a:rPr lang="ru-RU" sz="1800" dirty="0">
                <a:latin typeface="Times New Roman" panose="02020603050405020304" pitchFamily="18" charset="0"/>
                <a:cs typeface="Times New Roman" panose="02020603050405020304" pitchFamily="18" charset="0"/>
              </a:rPr>
              <a:t>— русский, советский физик, специалист в области прикладной и электронной оптики, оптики атмосферы и </a:t>
            </a:r>
            <a:r>
              <a:rPr lang="ru-RU" sz="1800" dirty="0" err="1">
                <a:latin typeface="Times New Roman" panose="02020603050405020304" pitchFamily="18" charset="0"/>
                <a:cs typeface="Times New Roman" panose="02020603050405020304" pitchFamily="18" charset="0"/>
              </a:rPr>
              <a:t>гидрооптики</a:t>
            </a:r>
            <a:r>
              <a:rPr lang="ru-RU" sz="1800" dirty="0">
                <a:latin typeface="Times New Roman" panose="02020603050405020304" pitchFamily="18" charset="0"/>
                <a:cs typeface="Times New Roman" panose="02020603050405020304" pitchFamily="18" charset="0"/>
              </a:rPr>
              <a:t>, лазерной техники, теории стеклообразного состояния, изучения свойств и строения стёкол, космического излучения. Герой Социалистического Труда. Лауреат Ленинской премии</a:t>
            </a:r>
            <a:r>
              <a:rPr lang="ru-RU" dirty="0"/>
              <a:t>.</a:t>
            </a:r>
          </a:p>
        </p:txBody>
      </p:sp>
      <p:pic>
        <p:nvPicPr>
          <p:cNvPr id="7170" name="Picture 2" descr="LebedevAA 1960 Komaro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789040"/>
            <a:ext cx="2094458" cy="2851388"/>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632833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955575"/>
          </a:xfrm>
        </p:spPr>
        <p:txBody>
          <a:bodyPr>
            <a:normAutofit/>
          </a:bodyPr>
          <a:lstStyle/>
          <a:p>
            <a:r>
              <a:rPr lang="ru-RU" sz="3600" dirty="0" smtClean="0">
                <a:latin typeface="Times New Roman" panose="02020603050405020304" pitchFamily="18" charset="0"/>
                <a:cs typeface="Times New Roman" panose="02020603050405020304" pitchFamily="18" charset="0"/>
              </a:rPr>
              <a:t>29 ноября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1" y="1412776"/>
            <a:ext cx="5976663" cy="4445116"/>
          </a:xfrm>
        </p:spPr>
        <p:txBody>
          <a:bodyPr>
            <a:noAutofit/>
          </a:bodyPr>
          <a:lstStyle/>
          <a:p>
            <a:pPr marL="0" indent="0" algn="just">
              <a:buNone/>
            </a:pPr>
            <a:r>
              <a:rPr lang="ru-RU" sz="1800" b="1" dirty="0" err="1">
                <a:latin typeface="Times New Roman" panose="02020603050405020304" pitchFamily="18" charset="0"/>
                <a:cs typeface="Times New Roman" panose="02020603050405020304" pitchFamily="18" charset="0"/>
              </a:rPr>
              <a:t>Кристиан</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Андре́ас</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До́плеравстрийский</a:t>
            </a:r>
            <a:r>
              <a:rPr lang="ru-RU" sz="1800" b="1" dirty="0" smtClean="0">
                <a:latin typeface="Times New Roman" panose="02020603050405020304" pitchFamily="18" charset="0"/>
                <a:cs typeface="Times New Roman" panose="02020603050405020304" pitchFamily="18" charset="0"/>
              </a:rPr>
              <a:t> (1803-1853) </a:t>
            </a:r>
            <a:r>
              <a:rPr lang="ru-RU" sz="1800" dirty="0" smtClean="0">
                <a:latin typeface="Times New Roman" panose="02020603050405020304" pitchFamily="18" charset="0"/>
                <a:cs typeface="Times New Roman" panose="02020603050405020304" pitchFamily="18" charset="0"/>
              </a:rPr>
              <a:t>математик </a:t>
            </a:r>
            <a:r>
              <a:rPr lang="ru-RU" sz="1800" dirty="0">
                <a:latin typeface="Times New Roman" panose="02020603050405020304" pitchFamily="18" charset="0"/>
                <a:cs typeface="Times New Roman" panose="02020603050405020304" pitchFamily="18" charset="0"/>
              </a:rPr>
              <a:t>и физик, профессор, первый директор Института физики Венского университета, почётный доктор Пражского университета, член Королевского научного общества Богемии </a:t>
            </a:r>
            <a:r>
              <a:rPr lang="ru-RU" sz="1800" dirty="0" smtClean="0">
                <a:latin typeface="Times New Roman" panose="02020603050405020304" pitchFamily="18" charset="0"/>
                <a:cs typeface="Times New Roman" panose="02020603050405020304" pitchFamily="18" charset="0"/>
              </a:rPr>
              <a:t>англ</a:t>
            </a:r>
            <a:r>
              <a:rPr lang="ru-RU" sz="1800" dirty="0">
                <a:latin typeface="Times New Roman" panose="02020603050405020304" pitchFamily="18" charset="0"/>
                <a:cs typeface="Times New Roman" panose="02020603050405020304" pitchFamily="18" charset="0"/>
              </a:rPr>
              <a:t>. и Венской академии наук. Наиболее известен своими исследованиями в области акустики и оптики, он первым обосновал зависимость частоты звуковых и световых колебаний, воспринимаемых наблюдателем, от скорости и направления движения источника волн и наблюдателя относительно друг друга. Физический эффект, открытый Доплером, является неотъемлемой частью современных теорий о происхождении Вселенной (таких как теория Большого взрыва и красного смещения), используется в прогнозировании погоды, в изучении движения звёзд и диагностике сердечно-сосудистых заболеваний, лежит в основе функционирования радаров и систем навигации.</a:t>
            </a:r>
          </a:p>
        </p:txBody>
      </p:sp>
      <p:pic>
        <p:nvPicPr>
          <p:cNvPr id="8194" name="Picture 2" descr="Cdopp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685093"/>
            <a:ext cx="2466975" cy="3105150"/>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066186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079219767"/>
              </p:ext>
            </p:extLst>
          </p:nvPr>
        </p:nvGraphicFramePr>
        <p:xfrm>
          <a:off x="982131" y="1340769"/>
          <a:ext cx="7704669" cy="4443675"/>
        </p:xfrm>
        <a:graphic>
          <a:graphicData uri="http://schemas.openxmlformats.org/drawingml/2006/table">
            <a:tbl>
              <a:tblPr firstRow="1" firstCol="1" bandRow="1">
                <a:tableStyleId>{5C22544A-7EE6-4342-B048-85BDC9FD1C3A}</a:tableStyleId>
              </a:tblPr>
              <a:tblGrid>
                <a:gridCol w="1100667">
                  <a:extLst>
                    <a:ext uri="{9D8B030D-6E8A-4147-A177-3AD203B41FA5}">
                      <a16:colId xmlns:a16="http://schemas.microsoft.com/office/drawing/2014/main" xmlns="" val="1590628512"/>
                    </a:ext>
                  </a:extLst>
                </a:gridCol>
                <a:gridCol w="1100667">
                  <a:extLst>
                    <a:ext uri="{9D8B030D-6E8A-4147-A177-3AD203B41FA5}">
                      <a16:colId xmlns:a16="http://schemas.microsoft.com/office/drawing/2014/main" xmlns="" val="1354390204"/>
                    </a:ext>
                  </a:extLst>
                </a:gridCol>
                <a:gridCol w="1100667">
                  <a:extLst>
                    <a:ext uri="{9D8B030D-6E8A-4147-A177-3AD203B41FA5}">
                      <a16:colId xmlns:a16="http://schemas.microsoft.com/office/drawing/2014/main" xmlns="" val="1131630486"/>
                    </a:ext>
                  </a:extLst>
                </a:gridCol>
                <a:gridCol w="1100667">
                  <a:extLst>
                    <a:ext uri="{9D8B030D-6E8A-4147-A177-3AD203B41FA5}">
                      <a16:colId xmlns:a16="http://schemas.microsoft.com/office/drawing/2014/main" xmlns="" val="3817006323"/>
                    </a:ext>
                  </a:extLst>
                </a:gridCol>
                <a:gridCol w="1100667">
                  <a:extLst>
                    <a:ext uri="{9D8B030D-6E8A-4147-A177-3AD203B41FA5}">
                      <a16:colId xmlns:a16="http://schemas.microsoft.com/office/drawing/2014/main" xmlns="" val="181360855"/>
                    </a:ext>
                  </a:extLst>
                </a:gridCol>
                <a:gridCol w="1100667">
                  <a:extLst>
                    <a:ext uri="{9D8B030D-6E8A-4147-A177-3AD203B41FA5}">
                      <a16:colId xmlns:a16="http://schemas.microsoft.com/office/drawing/2014/main" xmlns="" val="1489054702"/>
                    </a:ext>
                  </a:extLst>
                </a:gridCol>
                <a:gridCol w="1100667">
                  <a:extLst>
                    <a:ext uri="{9D8B030D-6E8A-4147-A177-3AD203B41FA5}">
                      <a16:colId xmlns:a16="http://schemas.microsoft.com/office/drawing/2014/main" xmlns="" val="2835080262"/>
                    </a:ext>
                  </a:extLst>
                </a:gridCol>
              </a:tblGrid>
              <a:tr h="474306">
                <a:tc gridSpan="7">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Декабрь</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429932375"/>
                  </a:ext>
                </a:extLst>
              </a:tr>
              <a:tr h="582542">
                <a:tc>
                  <a:txBody>
                    <a:bodyPr/>
                    <a:lstStyle/>
                    <a:p>
                      <a:pPr>
                        <a:lnSpc>
                          <a:spcPct val="107000"/>
                        </a:lnSpc>
                        <a:spcAft>
                          <a:spcPts val="0"/>
                        </a:spcAft>
                      </a:pPr>
                      <a:r>
                        <a:rPr lang="ru-RU" sz="1800" b="0" dirty="0">
                          <a:effectLst/>
                          <a:latin typeface="Times New Roman" panose="02020603050405020304" pitchFamily="18" charset="0"/>
                          <a:cs typeface="Times New Roman" panose="02020603050405020304" pitchFamily="18" charset="0"/>
                        </a:rPr>
                        <a:t>Понедельник</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Вторник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Среда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Четверг</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Пятница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Суббота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effectLst/>
                          <a:latin typeface="Times New Roman" panose="02020603050405020304" pitchFamily="18" charset="0"/>
                          <a:cs typeface="Times New Roman" panose="02020603050405020304" pitchFamily="18" charset="0"/>
                        </a:rPr>
                        <a:t>Воскресенье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59823248"/>
                  </a:ext>
                </a:extLst>
              </a:tr>
              <a:tr h="589500">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 </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3760066"/>
                  </a:ext>
                </a:extLst>
              </a:tr>
              <a:tr h="593365">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2" action="ppaction://hlinksldjump"/>
                        </a:rPr>
                        <a:t>5</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3" action="ppaction://hlinksldjump"/>
                        </a:rPr>
                        <a:t>6</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76070732"/>
                  </a:ext>
                </a:extLst>
              </a:tr>
              <a:tr h="582735">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9</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12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4" action="ppaction://hlinksldjump"/>
                        </a:rPr>
                        <a:t>13</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5" action="ppaction://hlinksldjump"/>
                        </a:rPr>
                        <a:t>15</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84509419"/>
                  </a:ext>
                </a:extLst>
              </a:tr>
              <a:tr h="536348">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16</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6" action="ppaction://hlinksldjump"/>
                        </a:rPr>
                        <a:t>17</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19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75490945"/>
                  </a:ext>
                </a:extLst>
              </a:tr>
              <a:tr h="536348">
                <a:tc>
                  <a:txBody>
                    <a:bodyPr/>
                    <a:lstStyle/>
                    <a:p>
                      <a:pPr algn="ctr">
                        <a:lnSpc>
                          <a:spcPct val="107000"/>
                        </a:lnSpc>
                        <a:spcAft>
                          <a:spcPts val="0"/>
                        </a:spcAft>
                      </a:pPr>
                      <a:r>
                        <a:rPr lang="ru-RU" sz="1800" b="0" dirty="0">
                          <a:effectLst/>
                          <a:latin typeface="Times New Roman" panose="02020603050405020304" pitchFamily="18" charset="0"/>
                          <a:cs typeface="Times New Roman" panose="02020603050405020304" pitchFamily="18" charset="0"/>
                        </a:rPr>
                        <a:t>23</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rgbClr val="FF0000"/>
                          </a:solidFill>
                          <a:effectLst/>
                          <a:latin typeface="Times New Roman" panose="02020603050405020304" pitchFamily="18" charset="0"/>
                          <a:cs typeface="Times New Roman" panose="02020603050405020304" pitchFamily="18" charset="0"/>
                          <a:hlinkClick r:id="rId7" action="ppaction://hlinksldjump"/>
                        </a:rPr>
                        <a:t>24</a:t>
                      </a:r>
                      <a:endPar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27</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28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29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27318077"/>
                  </a:ext>
                </a:extLst>
              </a:tr>
              <a:tr h="544079">
                <a:tc>
                  <a:txBody>
                    <a:bodyPr/>
                    <a:lstStyle/>
                    <a:p>
                      <a:pPr algn="ctr">
                        <a:lnSpc>
                          <a:spcPct val="107000"/>
                        </a:lnSpc>
                        <a:spcAft>
                          <a:spcPts val="0"/>
                        </a:spcAft>
                      </a:pPr>
                      <a:r>
                        <a:rPr lang="ru-RU" sz="1800" b="0">
                          <a:effectLst/>
                          <a:latin typeface="Times New Roman" panose="02020603050405020304" pitchFamily="18" charset="0"/>
                          <a:cs typeface="Times New Roman" panose="02020603050405020304" pitchFamily="18" charset="0"/>
                        </a:rPr>
                        <a:t>30</a:t>
                      </a:r>
                      <a:endParaRPr lang="ru-RU"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31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72656377"/>
                  </a:ext>
                </a:extLst>
              </a:tr>
            </a:tbl>
          </a:graphicData>
        </a:graphic>
      </p:graphicFrame>
      <p:sp>
        <p:nvSpPr>
          <p:cNvPr id="5" name="Управляющая кнопка: далее 4">
            <a:hlinkClick r:id="rId8" action="ppaction://hlinksldjump" highlightClick="1"/>
          </p:cNvPr>
          <p:cNvSpPr/>
          <p:nvPr/>
        </p:nvSpPr>
        <p:spPr>
          <a:xfrm>
            <a:off x="7452320" y="6237312"/>
            <a:ext cx="720080"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151017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5 декабря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1" y="1340768"/>
            <a:ext cx="5616624" cy="5400600"/>
          </a:xfrm>
        </p:spPr>
        <p:txBody>
          <a:bodyPr>
            <a:normAutofit/>
          </a:bodyPr>
          <a:lstStyle/>
          <a:p>
            <a:pPr marL="0" indent="0" algn="just">
              <a:buNone/>
            </a:pPr>
            <a:r>
              <a:rPr lang="ru-RU" sz="1800" b="1" dirty="0" err="1">
                <a:latin typeface="Times New Roman" panose="02020603050405020304" pitchFamily="18" charset="0"/>
                <a:cs typeface="Times New Roman" panose="02020603050405020304" pitchFamily="18" charset="0"/>
              </a:rPr>
              <a:t>Сесил</a:t>
            </a:r>
            <a:r>
              <a:rPr lang="ru-RU" sz="1800" b="1" dirty="0">
                <a:latin typeface="Times New Roman" panose="02020603050405020304" pitchFamily="18" charset="0"/>
                <a:cs typeface="Times New Roman" panose="02020603050405020304" pitchFamily="18" charset="0"/>
              </a:rPr>
              <a:t> Фрэнк </a:t>
            </a:r>
            <a:r>
              <a:rPr lang="ru-RU" sz="1800" b="1" dirty="0" smtClean="0">
                <a:latin typeface="Times New Roman" panose="02020603050405020304" pitchFamily="18" charset="0"/>
                <a:cs typeface="Times New Roman" panose="02020603050405020304" pitchFamily="18" charset="0"/>
              </a:rPr>
              <a:t>Пауэлл (1903-1969)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британский физик, лауреат Нобелевской премии по физике в 1950 году «за разработку фотографического метода исследования ядерных процессов и открытие мезонов, осуществленное с помощью этого метода». Он начал свою научную карьеру в </a:t>
            </a:r>
            <a:r>
              <a:rPr lang="ru-RU" sz="1800" dirty="0" err="1">
                <a:latin typeface="Times New Roman" panose="02020603050405020304" pitchFamily="18" charset="0"/>
                <a:cs typeface="Times New Roman" panose="02020603050405020304" pitchFamily="18" charset="0"/>
              </a:rPr>
              <a:t>Кавендишской</a:t>
            </a:r>
            <a:r>
              <a:rPr lang="ru-RU" sz="1800" dirty="0">
                <a:latin typeface="Times New Roman" panose="02020603050405020304" pitchFamily="18" charset="0"/>
                <a:cs typeface="Times New Roman" panose="02020603050405020304" pitchFamily="18" charset="0"/>
              </a:rPr>
              <a:t> лаборатории, возглавляемой Эрнестом </a:t>
            </a:r>
            <a:r>
              <a:rPr lang="ru-RU" sz="1800" dirty="0" err="1">
                <a:latin typeface="Times New Roman" panose="02020603050405020304" pitchFamily="18" charset="0"/>
                <a:cs typeface="Times New Roman" panose="02020603050405020304" pitchFamily="18" charset="0"/>
              </a:rPr>
              <a:t>Разерфордом</a:t>
            </a:r>
            <a:r>
              <a:rPr lang="ru-RU" sz="1800" dirty="0">
                <a:latin typeface="Times New Roman" panose="02020603050405020304" pitchFamily="18" charset="0"/>
                <a:cs typeface="Times New Roman" panose="02020603050405020304" pitchFamily="18" charset="0"/>
              </a:rPr>
              <a:t>. После получения учёной степени в Кембридже в 1928 году, Пауэлл занял место в новой физической лаборатории в Бристольском университете, где и провёл остаток своей карьеры, продвинувшись до должности профессора в 1948 и директора лаборатории в 1964 году.</a:t>
            </a:r>
          </a:p>
        </p:txBody>
      </p:sp>
      <p:pic>
        <p:nvPicPr>
          <p:cNvPr id="9218" name="Picture 2" descr="Cecil Pow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969467"/>
            <a:ext cx="2667000" cy="3771901"/>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0599769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6 декабря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7" y="1268760"/>
            <a:ext cx="5832648" cy="4731056"/>
          </a:xfrm>
        </p:spPr>
        <p:txBody>
          <a:bodyPr>
            <a:normAutofit/>
          </a:bodyPr>
          <a:lstStyle/>
          <a:p>
            <a:pPr marL="0" indent="0" algn="just">
              <a:buNone/>
            </a:pPr>
            <a:r>
              <a:rPr lang="ru-RU" sz="1800" b="1" dirty="0" err="1">
                <a:latin typeface="Times New Roman" panose="02020603050405020304" pitchFamily="18" charset="0"/>
                <a:cs typeface="Times New Roman" panose="02020603050405020304" pitchFamily="18" charset="0"/>
              </a:rPr>
              <a:t>Жозе́ф</a:t>
            </a:r>
            <a:r>
              <a:rPr lang="ru-RU" sz="1800" b="1" dirty="0">
                <a:latin typeface="Times New Roman" panose="02020603050405020304" pitchFamily="18" charset="0"/>
                <a:cs typeface="Times New Roman" panose="02020603050405020304" pitchFamily="18" charset="0"/>
              </a:rPr>
              <a:t> Луи́ </a:t>
            </a:r>
            <a:r>
              <a:rPr lang="ru-RU" sz="1800" b="1" dirty="0" smtClean="0">
                <a:latin typeface="Times New Roman" panose="02020603050405020304" pitchFamily="18" charset="0"/>
                <a:cs typeface="Times New Roman" panose="02020603050405020304" pitchFamily="18" charset="0"/>
              </a:rPr>
              <a:t>Гей-Люссак (1778-1850) </a:t>
            </a:r>
            <a:r>
              <a:rPr lang="ru-RU" sz="1800" dirty="0">
                <a:latin typeface="Times New Roman" panose="02020603050405020304" pitchFamily="18" charset="0"/>
                <a:cs typeface="Times New Roman" panose="02020603050405020304" pitchFamily="18" charset="0"/>
              </a:rPr>
              <a:t>— французский химик и физик, член Французской Академии наук (</a:t>
            </a:r>
            <a:r>
              <a:rPr lang="ru-RU" sz="1800" dirty="0" smtClean="0">
                <a:latin typeface="Times New Roman" panose="02020603050405020304" pitchFamily="18" charset="0"/>
                <a:cs typeface="Times New Roman" panose="02020603050405020304" pitchFamily="18" charset="0"/>
              </a:rPr>
              <a:t>1806) Ученик </a:t>
            </a:r>
            <a:r>
              <a:rPr lang="ru-RU" sz="1800" dirty="0">
                <a:latin typeface="Times New Roman" panose="02020603050405020304" pitchFamily="18" charset="0"/>
                <a:cs typeface="Times New Roman" panose="02020603050405020304" pitchFamily="18" charset="0"/>
              </a:rPr>
              <a:t>К. Л. Бертолле. С 1809 года профессор химии в Политехнической школе и профессор физики в Сорбонне (Париж), с 1832 года профессор химии в Парижском ботаническом </a:t>
            </a:r>
            <a:r>
              <a:rPr lang="ru-RU" sz="1800" dirty="0" smtClean="0">
                <a:latin typeface="Times New Roman" panose="02020603050405020304" pitchFamily="18" charset="0"/>
                <a:cs typeface="Times New Roman" panose="02020603050405020304" pitchFamily="18" charset="0"/>
              </a:rPr>
              <a:t>саду. </a:t>
            </a:r>
            <a:r>
              <a:rPr lang="ru-RU" sz="1800" dirty="0">
                <a:latin typeface="Times New Roman" panose="02020603050405020304" pitchFamily="18" charset="0"/>
                <a:cs typeface="Times New Roman" panose="02020603050405020304" pitchFamily="18" charset="0"/>
              </a:rPr>
              <a:t>В 1831—1839 годах — член палаты депутатов, где выступал только по научным и техническим вопросам, с 1839 года — пэр Франции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10242" name="Picture 2" descr="Gayluss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789040"/>
            <a:ext cx="2381250" cy="2962276"/>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6509875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13 декабря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1" y="1268760"/>
            <a:ext cx="5832647" cy="4731056"/>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Фи́лип </a:t>
            </a:r>
            <a:r>
              <a:rPr lang="ru-RU" sz="1800" b="1" dirty="0" err="1">
                <a:latin typeface="Times New Roman" panose="02020603050405020304" pitchFamily="18" charset="0"/>
                <a:cs typeface="Times New Roman" panose="02020603050405020304" pitchFamily="18" charset="0"/>
              </a:rPr>
              <a:t>Уо́ррен</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А́ндерсон</a:t>
            </a:r>
            <a:r>
              <a:rPr lang="ru-RU" sz="1800" b="1" dirty="0" smtClean="0">
                <a:latin typeface="Times New Roman" panose="02020603050405020304" pitchFamily="18" charset="0"/>
                <a:cs typeface="Times New Roman" panose="02020603050405020304" pitchFamily="18" charset="0"/>
              </a:rPr>
              <a:t> (1923)</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американский физик-теоретик. Вклад Андерсона в физику состоит в теории локализации, теории антиферромагнетизма и теории высокотемпературной сверхпроводимости. С 1967 по 1975 год Андерсон был профессором теоретической физики в Кембриджском университете. В 1977 году он был награждён Нобелевской премией по физике за исследования по электронной структуре магнитных и неупорядоченных структур, которые дали толчок развитию электронных переключателей и устройств памяти в компьютерах. </a:t>
            </a: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1982 г. Андерсон был награждён Национальной медалью науки</a:t>
            </a:r>
          </a:p>
        </p:txBody>
      </p:sp>
      <p:pic>
        <p:nvPicPr>
          <p:cNvPr id="11266" name="Picture 2" descr="Anderson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509120"/>
            <a:ext cx="1905000" cy="2276475"/>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9266752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15 декабря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1560" y="1268760"/>
            <a:ext cx="5544615" cy="4731056"/>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Фримен Джон </a:t>
            </a:r>
            <a:r>
              <a:rPr lang="ru-RU" sz="1800" b="1" dirty="0" smtClean="0">
                <a:latin typeface="Times New Roman" panose="02020603050405020304" pitchFamily="18" charset="0"/>
                <a:cs typeface="Times New Roman" panose="02020603050405020304" pitchFamily="18" charset="0"/>
              </a:rPr>
              <a:t>Дайсон (1923)</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американский физик-теоретик английского происхождения. Член Лондонского королевского общества (1952) и Национальной академии наук США (1964). Один из создателей квантовой электродинамики. Дайсон является автором работ по квантовой теории поля, квантовой электродинамике, математической физике, астрофизике, физике низких энергий. В области астрофизики Дайсон изучал пульсары и нейтронные звезды. Он также является автором концепции Сферы Дайсона — гипотетического сооружения, которое представляет собой тонкую сферическую оболочку большого радиуса (порядка радиуса планетных орбит) со звездой в центре.</a:t>
            </a:r>
          </a:p>
        </p:txBody>
      </p:sp>
      <p:pic>
        <p:nvPicPr>
          <p:cNvPr id="12290" name="Picture 2" descr="Freeman Dy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501008"/>
            <a:ext cx="2161158" cy="3240155"/>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3729668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11559"/>
          </a:xfrm>
        </p:spPr>
        <p:txBody>
          <a:bodyPr>
            <a:normAutofit/>
          </a:bodyPr>
          <a:lstStyle/>
          <a:p>
            <a:r>
              <a:rPr lang="ru-RU" sz="3600" dirty="0" smtClean="0">
                <a:latin typeface="Times New Roman" panose="02020603050405020304" pitchFamily="18" charset="0"/>
                <a:cs typeface="Times New Roman" panose="02020603050405020304" pitchFamily="18" charset="0"/>
              </a:rPr>
              <a:t>17 декабря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7" y="1268760"/>
            <a:ext cx="5040560" cy="4731056"/>
          </a:xfrm>
        </p:spPr>
        <p:txBody>
          <a:bodyPr>
            <a:normAutofit/>
          </a:bodyPr>
          <a:lstStyle/>
          <a:p>
            <a:pPr marL="0" indent="0" algn="just">
              <a:buNone/>
            </a:pPr>
            <a:r>
              <a:rPr lang="ru-RU" sz="1800" b="1" dirty="0">
                <a:latin typeface="Times New Roman" panose="02020603050405020304" pitchFamily="18" charset="0"/>
                <a:cs typeface="Times New Roman" panose="02020603050405020304" pitchFamily="18" charset="0"/>
              </a:rPr>
              <a:t>Гемфри </a:t>
            </a:r>
            <a:r>
              <a:rPr lang="ru-RU" sz="1800" b="1" dirty="0" smtClean="0">
                <a:latin typeface="Times New Roman" panose="02020603050405020304" pitchFamily="18" charset="0"/>
                <a:cs typeface="Times New Roman" panose="02020603050405020304" pitchFamily="18" charset="0"/>
              </a:rPr>
              <a:t>Дэви (1778-1829)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британский химик, агрохимик физик и геолог, один из основателей электрохимии. Известен открытием многих химических элементов, а также покровительством Фарадею на начальном этапе его научной деятельности. Член (с 1820 года — президент) Лондонского королевского общества и множества других научных организаций, в том числе иностранный почётный член Петербургской АН (1826 год).</a:t>
            </a:r>
          </a:p>
        </p:txBody>
      </p:sp>
      <p:pic>
        <p:nvPicPr>
          <p:cNvPr id="13314" name="Picture 2" descr="Sir Humphry Davy, Bt by Thomas Philli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573016"/>
            <a:ext cx="2437750" cy="3172123"/>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6791832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17 декабря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3" y="1340768"/>
            <a:ext cx="5400600" cy="4659048"/>
          </a:xfrm>
        </p:spPr>
        <p:txBody>
          <a:bodyPr>
            <a:normAutofit/>
          </a:bodyPr>
          <a:lstStyle/>
          <a:p>
            <a:pPr marL="0" indent="0" algn="just">
              <a:buNone/>
            </a:pPr>
            <a:r>
              <a:rPr lang="ru-RU" sz="1800" b="1" dirty="0" err="1">
                <a:latin typeface="Times New Roman" panose="02020603050405020304" pitchFamily="18" charset="0"/>
                <a:cs typeface="Times New Roman" panose="02020603050405020304" pitchFamily="18" charset="0"/>
              </a:rPr>
              <a:t>Уиллард</a:t>
            </a:r>
            <a:r>
              <a:rPr lang="ru-RU" sz="1800" b="1" dirty="0">
                <a:latin typeface="Times New Roman" panose="02020603050405020304" pitchFamily="18" charset="0"/>
                <a:cs typeface="Times New Roman" panose="02020603050405020304" pitchFamily="18" charset="0"/>
              </a:rPr>
              <a:t> Франк </a:t>
            </a:r>
            <a:r>
              <a:rPr lang="ru-RU" sz="1800" b="1" dirty="0" smtClean="0">
                <a:latin typeface="Times New Roman" panose="02020603050405020304" pitchFamily="18" charset="0"/>
                <a:cs typeface="Times New Roman" panose="02020603050405020304" pitchFamily="18" charset="0"/>
              </a:rPr>
              <a:t>Либби (1908-1980)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американский физико-химик. Получил степени бакалавра (1931) и доктора химии (1933) в Калифорнийском университете в Беркли; там же преподавал химию (1933—1945). Участвовал в создании ядерного </a:t>
            </a:r>
            <a:r>
              <a:rPr lang="ru-RU" sz="1800" dirty="0" err="1" smtClean="0">
                <a:latin typeface="Times New Roman" panose="02020603050405020304" pitchFamily="18" charset="0"/>
                <a:cs typeface="Times New Roman" panose="02020603050405020304" pitchFamily="18" charset="0"/>
              </a:rPr>
              <a:t>оружия.В</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1945—1959 годах работал в институте ядерных исследований и Чикагском </a:t>
            </a:r>
            <a:r>
              <a:rPr lang="ru-RU" sz="1800" dirty="0" err="1" smtClean="0">
                <a:latin typeface="Times New Roman" panose="02020603050405020304" pitchFamily="18" charset="0"/>
                <a:cs typeface="Times New Roman" panose="02020603050405020304" pitchFamily="18" charset="0"/>
              </a:rPr>
              <a:t>университете.С</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1959 года профессор химии Калифорнийского университета в Лос-Анджелесе.</a:t>
            </a:r>
          </a:p>
        </p:txBody>
      </p:sp>
      <p:pic>
        <p:nvPicPr>
          <p:cNvPr id="14338" name="Picture 2" descr="Уиллард Франк Либб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471227"/>
            <a:ext cx="2335138" cy="3272077"/>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889185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883567"/>
          </a:xfrm>
        </p:spPr>
        <p:txBody>
          <a:bodyPr>
            <a:normAutofit/>
          </a:bodyPr>
          <a:lstStyle/>
          <a:p>
            <a:r>
              <a:rPr lang="ru-RU" sz="3600" dirty="0" smtClean="0">
                <a:latin typeface="Times New Roman" panose="02020603050405020304" pitchFamily="18" charset="0"/>
                <a:cs typeface="Times New Roman" panose="02020603050405020304" pitchFamily="18" charset="0"/>
              </a:rPr>
              <a:t>24 декабря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3" y="1214422"/>
            <a:ext cx="6552727" cy="5000660"/>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Джеймс Пре́скотт </a:t>
            </a:r>
            <a:r>
              <a:rPr lang="ru-RU" sz="1800" b="1" dirty="0" smtClean="0">
                <a:latin typeface="Times New Roman" panose="02020603050405020304" pitchFamily="18" charset="0"/>
                <a:cs typeface="Times New Roman" panose="02020603050405020304" pitchFamily="18" charset="0"/>
              </a:rPr>
              <a:t>Джо́уль (1818-1889) </a:t>
            </a:r>
            <a:r>
              <a:rPr lang="ru-RU" sz="1800" dirty="0">
                <a:latin typeface="Times New Roman" panose="02020603050405020304" pitchFamily="18" charset="0"/>
                <a:cs typeface="Times New Roman" panose="02020603050405020304" pitchFamily="18" charset="0"/>
              </a:rPr>
              <a:t>— английский физик, внёсший значительный вклад в становление термодинамики. Обосновал на опытах закон сохранения энергии. Установил закон, определяющий тепловое действие электрического тока. Вычислил скорость движения молекул газа и установил её зависимость от </a:t>
            </a:r>
            <a:r>
              <a:rPr lang="ru-RU" sz="1800" dirty="0" smtClean="0">
                <a:latin typeface="Times New Roman" panose="02020603050405020304" pitchFamily="18" charset="0"/>
                <a:cs typeface="Times New Roman" panose="02020603050405020304" pitchFamily="18" charset="0"/>
              </a:rPr>
              <a:t>температуры. Экспериментально </a:t>
            </a:r>
            <a:r>
              <a:rPr lang="ru-RU" sz="1800" dirty="0">
                <a:latin typeface="Times New Roman" panose="02020603050405020304" pitchFamily="18" charset="0"/>
                <a:cs typeface="Times New Roman" panose="02020603050405020304" pitchFamily="18" charset="0"/>
              </a:rPr>
              <a:t>и теоретически изучал природу тепла и обнаружил её связь с механической работой, в результате чего практически одновременно с Майером пришёл к концепции всеобщего сохранения энергии, что, в свою очередь, обеспечило формулировку первого закона термодинамики. Работал с Томсоном над абсолютной шкалой температуры, описал явление магнитострикции, открыл связь между током, текущим через проводник с определённым сопротивлением и выделяющимся при этом количеством теплоты (закон Джоуля — Ленца). </a:t>
            </a:r>
          </a:p>
        </p:txBody>
      </p:sp>
      <p:pic>
        <p:nvPicPr>
          <p:cNvPr id="15362" name="Picture 2" descr="Joule James sit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789040"/>
            <a:ext cx="2220289" cy="2939108"/>
          </a:xfrm>
          <a:prstGeom prst="rect">
            <a:avLst/>
          </a:prstGeom>
          <a:noFill/>
          <a:extLst>
            <a:ext uri="{909E8E84-426E-40DD-AFC4-6F175D3DCCD1}">
              <a14:hiddenFill xmlns:a14="http://schemas.microsoft.com/office/drawing/2010/main">
                <a:solidFill>
                  <a:srgbClr val="FFFFFF"/>
                </a:solidFill>
              </a14:hiddenFill>
            </a:ext>
          </a:extLst>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64190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858" y="0"/>
            <a:ext cx="8229600" cy="620688"/>
          </a:xfrm>
        </p:spPr>
        <p:txBody>
          <a:bodyPr>
            <a:normAutofit fontScale="90000"/>
          </a:bodyPr>
          <a:lstStyle/>
          <a:p>
            <a:r>
              <a:rPr lang="ru-RU" dirty="0" smtClean="0">
                <a:latin typeface="Times New Roman" panose="02020603050405020304" pitchFamily="18" charset="0"/>
                <a:cs typeface="Times New Roman" panose="02020603050405020304" pitchFamily="18" charset="0"/>
              </a:rPr>
              <a:t>22 января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55576" y="2564904"/>
            <a:ext cx="5256583" cy="2448272"/>
          </a:xfrm>
        </p:spPr>
        <p:txBody>
          <a:bodyPr>
            <a:noAutofit/>
          </a:bodyPr>
          <a:lstStyle/>
          <a:p>
            <a:pPr marL="0" indent="0" algn="just">
              <a:buNone/>
            </a:pPr>
            <a:r>
              <a:rPr lang="ru-RU" sz="1800" b="1" dirty="0">
                <a:latin typeface="Times New Roman" panose="02020603050405020304" pitchFamily="18" charset="0"/>
                <a:cs typeface="Times New Roman" panose="02020603050405020304" pitchFamily="18" charset="0"/>
              </a:rPr>
              <a:t>Лев </a:t>
            </a:r>
            <a:r>
              <a:rPr lang="ru-RU" sz="1800" b="1" dirty="0" err="1">
                <a:latin typeface="Times New Roman" panose="02020603050405020304" pitchFamily="18" charset="0"/>
                <a:cs typeface="Times New Roman" panose="02020603050405020304" pitchFamily="18" charset="0"/>
              </a:rPr>
              <a:t>Дави́дович</a:t>
            </a:r>
            <a:r>
              <a:rPr lang="ru-RU" sz="1800" b="1" dirty="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Ланда́у</a:t>
            </a:r>
            <a:r>
              <a:rPr lang="ru-RU" sz="1800" b="1" dirty="0" smtClean="0">
                <a:latin typeface="Times New Roman" panose="02020603050405020304" pitchFamily="18" charset="0"/>
                <a:cs typeface="Times New Roman" panose="02020603050405020304" pitchFamily="18" charset="0"/>
              </a:rPr>
              <a:t> (1908-1968)</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 советский физик-теоретик, основатель научной </a:t>
            </a:r>
            <a:r>
              <a:rPr lang="ru-RU" sz="1800" dirty="0" smtClean="0">
                <a:latin typeface="Times New Roman" panose="02020603050405020304" pitchFamily="18" charset="0"/>
                <a:cs typeface="Times New Roman" panose="02020603050405020304" pitchFamily="18" charset="0"/>
              </a:rPr>
              <a:t>школы</a:t>
            </a:r>
            <a:r>
              <a:rPr lang="ru-RU" sz="1800" dirty="0">
                <a:latin typeface="Times New Roman" panose="02020603050405020304" pitchFamily="18" charset="0"/>
                <a:cs typeface="Times New Roman" panose="02020603050405020304" pitchFamily="18" charset="0"/>
              </a:rPr>
              <a:t>. Иностранный член Лондонского королевского общества (1960), Национальной академии наук США (1960), Датской королевской академии наук (1951), Королевской академии наук Нидерландов (1956), Американской академии искусств и наук (1960), Академии наук «</a:t>
            </a:r>
            <a:r>
              <a:rPr lang="ru-RU" sz="1800" dirty="0" err="1">
                <a:latin typeface="Times New Roman" panose="02020603050405020304" pitchFamily="18" charset="0"/>
                <a:cs typeface="Times New Roman" panose="02020603050405020304" pitchFamily="18" charset="0"/>
              </a:rPr>
              <a:t>Леопольдина</a:t>
            </a:r>
            <a:r>
              <a:rPr lang="ru-RU" sz="1800" dirty="0">
                <a:latin typeface="Times New Roman" panose="02020603050405020304" pitchFamily="18" charset="0"/>
                <a:cs typeface="Times New Roman" panose="02020603050405020304" pitchFamily="18" charset="0"/>
              </a:rPr>
              <a:t>» (1964), Французского физического общества и Лондонского физического общества. </a:t>
            </a:r>
            <a:r>
              <a:rPr lang="ru-RU" sz="1800" dirty="0" smtClean="0">
                <a:latin typeface="Times New Roman" panose="02020603050405020304" pitchFamily="18" charset="0"/>
                <a:cs typeface="Times New Roman" panose="02020603050405020304" pitchFamily="18" charset="0"/>
              </a:rPr>
              <a:t>Инициатор </a:t>
            </a:r>
            <a:r>
              <a:rPr lang="ru-RU" sz="1800" dirty="0">
                <a:latin typeface="Times New Roman" panose="02020603050405020304" pitchFamily="18" charset="0"/>
                <a:cs typeface="Times New Roman" panose="02020603050405020304" pitchFamily="18" charset="0"/>
              </a:rPr>
              <a:t>создания и автор (</a:t>
            </a:r>
            <a:r>
              <a:rPr lang="ru-RU" sz="1800" dirty="0" smtClean="0">
                <a:latin typeface="Times New Roman" panose="02020603050405020304" pitchFamily="18" charset="0"/>
                <a:cs typeface="Times New Roman" panose="02020603050405020304" pitchFamily="18" charset="0"/>
              </a:rPr>
              <a:t>совместно </a:t>
            </a:r>
            <a:r>
              <a:rPr lang="ru-RU" sz="1800" dirty="0">
                <a:latin typeface="Times New Roman" panose="02020603050405020304" pitchFamily="18" charset="0"/>
                <a:cs typeface="Times New Roman" panose="02020603050405020304" pitchFamily="18" charset="0"/>
              </a:rPr>
              <a:t>с Е. М. Лифшицем) </a:t>
            </a:r>
            <a:r>
              <a:rPr lang="ru-RU" sz="1800" dirty="0" smtClean="0">
                <a:latin typeface="Times New Roman" panose="02020603050405020304" pitchFamily="18" charset="0"/>
                <a:cs typeface="Times New Roman" panose="02020603050405020304" pitchFamily="18" charset="0"/>
              </a:rPr>
              <a:t>фундаментального  </a:t>
            </a:r>
            <a:r>
              <a:rPr lang="ru-RU" sz="1800" dirty="0">
                <a:latin typeface="Times New Roman" panose="02020603050405020304" pitchFamily="18" charset="0"/>
                <a:cs typeface="Times New Roman" panose="02020603050405020304" pitchFamily="18" charset="0"/>
              </a:rPr>
              <a:t>классического Курса теоретической физики</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выдержавшего </a:t>
            </a:r>
            <a:r>
              <a:rPr lang="ru-RU" sz="1800" dirty="0" smtClean="0">
                <a:latin typeface="Times New Roman" panose="02020603050405020304" pitchFamily="18" charset="0"/>
                <a:cs typeface="Times New Roman" panose="02020603050405020304" pitchFamily="18" charset="0"/>
              </a:rPr>
              <a:t>многократные </a:t>
            </a:r>
            <a:r>
              <a:rPr lang="ru-RU" sz="1800" dirty="0">
                <a:latin typeface="Times New Roman" panose="02020603050405020304" pitchFamily="18" charset="0"/>
                <a:cs typeface="Times New Roman" panose="02020603050405020304" pitchFamily="18" charset="0"/>
              </a:rPr>
              <a:t>издания и изданного на 20 языках</a:t>
            </a:r>
            <a:r>
              <a:rPr lang="ru-RU" sz="1800" dirty="0" smtClean="0">
                <a:latin typeface="Times New Roman" panose="02020603050405020304" pitchFamily="18" charset="0"/>
                <a:cs typeface="Times New Roman" panose="02020603050405020304" pitchFamily="18" charset="0"/>
              </a:rPr>
              <a:t>.</a:t>
            </a: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3128624"/>
            <a:ext cx="2568119" cy="3632054"/>
          </a:xfrm>
          <a:prstGeom prst="rect">
            <a:avLst/>
          </a:prstGeom>
        </p:spPr>
      </p:pic>
      <p:sp>
        <p:nvSpPr>
          <p:cNvPr id="5" name="Управляющая кнопка: возврат 4">
            <a:hlinkClick r:id="rId3" action="ppaction://hlinksldjump" highlightClick="1"/>
          </p:cNvPr>
          <p:cNvSpPr/>
          <p:nvPr/>
        </p:nvSpPr>
        <p:spPr>
          <a:xfrm>
            <a:off x="2500298" y="6072206"/>
            <a:ext cx="642942"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20432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Другая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DA1F28"/>
      </a:hlink>
      <a:folHlink>
        <a:srgbClr val="DA1F28"/>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947</TotalTime>
  <Words>5376</Words>
  <Application>Microsoft Office PowerPoint</Application>
  <PresentationFormat>Экран (4:3)</PresentationFormat>
  <Paragraphs>696</Paragraphs>
  <Slides>89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89</vt:i4>
      </vt:variant>
    </vt:vector>
  </HeadingPairs>
  <TitlesOfParts>
    <vt:vector size="94" baseType="lpstr">
      <vt:lpstr>Arial</vt:lpstr>
      <vt:lpstr>Calibri</vt:lpstr>
      <vt:lpstr>Corbel</vt:lpstr>
      <vt:lpstr>Times New Roman</vt:lpstr>
      <vt:lpstr>Параллакс</vt:lpstr>
      <vt:lpstr>          «Календарь знаменательных дат на 2018 год»        Автор: кадет 7 класса Тюрин Лев Руководитель: Чернова М.В., учитель физики  </vt:lpstr>
      <vt:lpstr>Презентация PowerPoint</vt:lpstr>
      <vt:lpstr>2 января</vt:lpstr>
      <vt:lpstr>4 января</vt:lpstr>
      <vt:lpstr>12 января</vt:lpstr>
      <vt:lpstr>13 января</vt:lpstr>
      <vt:lpstr>16 января</vt:lpstr>
      <vt:lpstr>18 января</vt:lpstr>
      <vt:lpstr>22 января</vt:lpstr>
      <vt:lpstr>25 января</vt:lpstr>
      <vt:lpstr>Презентация PowerPoint</vt:lpstr>
      <vt:lpstr>11 февраля</vt:lpstr>
      <vt:lpstr>12 февраля</vt:lpstr>
      <vt:lpstr>13 февраля</vt:lpstr>
      <vt:lpstr>14 февраля</vt:lpstr>
      <vt:lpstr>16 февраля</vt:lpstr>
      <vt:lpstr>17 февраля</vt:lpstr>
      <vt:lpstr>19 февраля</vt:lpstr>
      <vt:lpstr>20 февраля</vt:lpstr>
      <vt:lpstr>28 февраля </vt:lpstr>
      <vt:lpstr>Презентация PowerPoint</vt:lpstr>
      <vt:lpstr>2 марта</vt:lpstr>
      <vt:lpstr>7 марта</vt:lpstr>
      <vt:lpstr>10 марта</vt:lpstr>
      <vt:lpstr>16 марта</vt:lpstr>
      <vt:lpstr>18 марта</vt:lpstr>
      <vt:lpstr>21 марта</vt:lpstr>
      <vt:lpstr>22 марта</vt:lpstr>
      <vt:lpstr>25 марта</vt:lpstr>
      <vt:lpstr>27 марта</vt:lpstr>
      <vt:lpstr>28 марта</vt:lpstr>
      <vt:lpstr>Презентация PowerPoint</vt:lpstr>
      <vt:lpstr>1 апреля</vt:lpstr>
      <vt:lpstr>7 апреля</vt:lpstr>
      <vt:lpstr>23 апреля</vt:lpstr>
      <vt:lpstr>26 апреля</vt:lpstr>
      <vt:lpstr>Презентация PowerPoint</vt:lpstr>
      <vt:lpstr>3 мая</vt:lpstr>
      <vt:lpstr>10 мая</vt:lpstr>
      <vt:lpstr>11 мая</vt:lpstr>
      <vt:lpstr>23 мая</vt:lpstr>
      <vt:lpstr>30 мая</vt:lpstr>
      <vt:lpstr>Презентация PowerPoint</vt:lpstr>
      <vt:lpstr>18 июня</vt:lpstr>
      <vt:lpstr>19 июня</vt:lpstr>
      <vt:lpstr>22 июня</vt:lpstr>
      <vt:lpstr>24 июня</vt:lpstr>
      <vt:lpstr>24 июня</vt:lpstr>
      <vt:lpstr>25 июня</vt:lpstr>
      <vt:lpstr>Презентация PowerPoint</vt:lpstr>
      <vt:lpstr>12 июля</vt:lpstr>
      <vt:lpstr>15 июля</vt:lpstr>
      <vt:lpstr>16 июля</vt:lpstr>
      <vt:lpstr>18 июля</vt:lpstr>
      <vt:lpstr>18 июля</vt:lpstr>
      <vt:lpstr>Презентация PowerPoint</vt:lpstr>
      <vt:lpstr>25 августа</vt:lpstr>
      <vt:lpstr>26 августа</vt:lpstr>
      <vt:lpstr>28 августа</vt:lpstr>
      <vt:lpstr>31 августа</vt:lpstr>
      <vt:lpstr>Презентация PowerPoint</vt:lpstr>
      <vt:lpstr>2 сентября</vt:lpstr>
      <vt:lpstr>5 сентября</vt:lpstr>
      <vt:lpstr>6 сентября</vt:lpstr>
      <vt:lpstr>10 сентября</vt:lpstr>
      <vt:lpstr>18 сентября</vt:lpstr>
      <vt:lpstr>19 сентября</vt:lpstr>
      <vt:lpstr>Презентация PowerPoint</vt:lpstr>
      <vt:lpstr>6 октября</vt:lpstr>
      <vt:lpstr>15 октября</vt:lpstr>
      <vt:lpstr>18 октября</vt:lpstr>
      <vt:lpstr>21 октября</vt:lpstr>
      <vt:lpstr>23 октября</vt:lpstr>
      <vt:lpstr>27 октября</vt:lpstr>
      <vt:lpstr>Презентация PowerPoint</vt:lpstr>
      <vt:lpstr>8 ноября</vt:lpstr>
      <vt:lpstr>9 ноября</vt:lpstr>
      <vt:lpstr>10 ноября</vt:lpstr>
      <vt:lpstr>15 ноября</vt:lpstr>
      <vt:lpstr>26 ноября</vt:lpstr>
      <vt:lpstr>29 ноября</vt:lpstr>
      <vt:lpstr>Презентация PowerPoint</vt:lpstr>
      <vt:lpstr>5 декабря</vt:lpstr>
      <vt:lpstr>6 декабря</vt:lpstr>
      <vt:lpstr>13 декабря</vt:lpstr>
      <vt:lpstr>15 декабря</vt:lpstr>
      <vt:lpstr>17 декабря</vt:lpstr>
      <vt:lpstr>17 декабря</vt:lpstr>
      <vt:lpstr>24 декабря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Юбилейные даты рождения</dc:title>
  <dc:creator>kadet</dc:creator>
  <cp:lastModifiedBy>user</cp:lastModifiedBy>
  <cp:revision>103</cp:revision>
  <dcterms:created xsi:type="dcterms:W3CDTF">2017-02-13T06:45:51Z</dcterms:created>
  <dcterms:modified xsi:type="dcterms:W3CDTF">2018-04-23T02:11:24Z</dcterms:modified>
</cp:coreProperties>
</file>